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  <p:sldMasterId id="2147483674" r:id="rId2"/>
  </p:sldMasterIdLst>
  <p:notesMasterIdLst>
    <p:notesMasterId r:id="rId15"/>
  </p:notesMasterIdLst>
  <p:sldIdLst>
    <p:sldId id="258" r:id="rId3"/>
    <p:sldId id="277" r:id="rId4"/>
    <p:sldId id="308" r:id="rId5"/>
    <p:sldId id="286" r:id="rId6"/>
    <p:sldId id="310" r:id="rId7"/>
    <p:sldId id="311" r:id="rId8"/>
    <p:sldId id="312" r:id="rId9"/>
    <p:sldId id="338" r:id="rId10"/>
    <p:sldId id="339" r:id="rId11"/>
    <p:sldId id="337" r:id="rId12"/>
    <p:sldId id="341" r:id="rId13"/>
    <p:sldId id="340" r:id="rId14"/>
  </p:sldIdLst>
  <p:sldSz cx="9144000" cy="6858000" type="screen4x3"/>
  <p:notesSz cx="7102475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FEFE"/>
    <a:srgbClr val="005825"/>
    <a:srgbClr val="FF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浅色样式 1 - 强调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E8B1032C-EA38-4F05-BA0D-38AFFFC7BED3}" styleName="浅色样式 3 - 强调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592" autoAdjust="0"/>
    <p:restoredTop sz="96323" autoAdjust="0"/>
  </p:normalViewPr>
  <p:slideViewPr>
    <p:cSldViewPr snapToGrid="0">
      <p:cViewPr varScale="1">
        <p:scale>
          <a:sx n="66" d="100"/>
          <a:sy n="66" d="100"/>
        </p:scale>
        <p:origin x="1130" y="2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-13781"/>
    </p:cViewPr>
  </p:sorterViewPr>
  <p:notesViewPr>
    <p:cSldViewPr snapToGrid="0">
      <p:cViewPr varScale="1">
        <p:scale>
          <a:sx n="51" d="100"/>
          <a:sy n="51" d="100"/>
        </p:scale>
        <p:origin x="1768" y="3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77739" cy="513508"/>
          </a:xfrm>
          <a:prstGeom prst="rect">
            <a:avLst/>
          </a:prstGeom>
        </p:spPr>
        <p:txBody>
          <a:bodyPr vert="horz" lIns="95079" tIns="47540" rIns="95079" bIns="4754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093" y="0"/>
            <a:ext cx="3077739" cy="513508"/>
          </a:xfrm>
          <a:prstGeom prst="rect">
            <a:avLst/>
          </a:prstGeom>
        </p:spPr>
        <p:txBody>
          <a:bodyPr vert="horz" lIns="95079" tIns="47540" rIns="95079" bIns="47540" rtlCol="0"/>
          <a:lstStyle>
            <a:lvl1pPr algn="r">
              <a:defRPr sz="1200"/>
            </a:lvl1pPr>
          </a:lstStyle>
          <a:p>
            <a:fld id="{DC2AD6D2-8BA4-4217-AB12-58E13E6EBBDD}" type="datetimeFigureOut">
              <a:rPr lang="zh-CN" altLang="en-US" smtClean="0"/>
              <a:t>2023/06/13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247775" y="1277938"/>
            <a:ext cx="4606925" cy="3455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079" tIns="47540" rIns="95079" bIns="4754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248" y="4925408"/>
            <a:ext cx="5681980" cy="4029879"/>
          </a:xfrm>
          <a:prstGeom prst="rect">
            <a:avLst/>
          </a:prstGeom>
        </p:spPr>
        <p:txBody>
          <a:bodyPr vert="horz" lIns="95079" tIns="47540" rIns="95079" bIns="4754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1" y="9721106"/>
            <a:ext cx="3077739" cy="513507"/>
          </a:xfrm>
          <a:prstGeom prst="rect">
            <a:avLst/>
          </a:prstGeom>
        </p:spPr>
        <p:txBody>
          <a:bodyPr vert="horz" lIns="95079" tIns="47540" rIns="95079" bIns="4754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093" y="9721106"/>
            <a:ext cx="3077739" cy="513507"/>
          </a:xfrm>
          <a:prstGeom prst="rect">
            <a:avLst/>
          </a:prstGeom>
        </p:spPr>
        <p:txBody>
          <a:bodyPr vert="horz" lIns="95079" tIns="47540" rIns="95079" bIns="47540" rtlCol="0" anchor="b"/>
          <a:lstStyle>
            <a:lvl1pPr algn="r">
              <a:defRPr sz="1200"/>
            </a:lvl1pPr>
          </a:lstStyle>
          <a:p>
            <a:fld id="{C81A7898-44EE-4901-A79E-2F1408854B7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2644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5585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116768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48314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683977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image" Target="../media/image8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dpi="0" rotWithShape="1">
          <a:blip r:embed="rId2">
            <a:alphaModFix amt="89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90575" y="2816226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dirty="0"/>
              <a:t>单击此编辑母版标题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47775" y="5444335"/>
            <a:ext cx="6858000" cy="773111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DC4C0-E544-4B92-BC30-766BA0408E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23527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DC4C0-E544-4B92-BC30-766BA0408E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76923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DC4C0-E544-4B92-BC30-766BA0408E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16349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9"/>
          <p:cNvGrpSpPr/>
          <p:nvPr userDrawn="1"/>
        </p:nvGrpSpPr>
        <p:grpSpPr bwMode="auto">
          <a:xfrm>
            <a:off x="4427538" y="188913"/>
            <a:ext cx="4476750" cy="620712"/>
            <a:chOff x="4667006" y="6237312"/>
            <a:chExt cx="4476994" cy="620688"/>
          </a:xfrm>
        </p:grpSpPr>
        <p:pic>
          <p:nvPicPr>
            <p:cNvPr id="4" name="Picture 15" descr="C:\Users\admin\Desktop\新建文件夹\中山大学 SUN YAT-SEN UNIVERSITY_files\20100326090959718073.jpg"/>
            <p:cNvPicPr>
              <a:picLocks noChangeAspect="1" noChangeArrowheads="1"/>
            </p:cNvPicPr>
            <p:nvPr userDrawn="1"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4667006" y="6237312"/>
              <a:ext cx="784477" cy="620688"/>
            </a:xfrm>
            <a:prstGeom prst="flowChartOnlineStorage">
              <a:avLst/>
            </a:prstGeom>
            <a:noFill/>
            <a:ln>
              <a:solidFill>
                <a:schemeClr val="bg1"/>
              </a:solidFill>
            </a:ln>
          </p:spPr>
        </p:pic>
        <p:pic>
          <p:nvPicPr>
            <p:cNvPr id="5" name="Picture 17" descr="C:\Users\admin\Desktop\新建文件夹\中山大学 SUN YAT-SEN UNIVERSITY_files\20100326091031765303.jpg"/>
            <p:cNvPicPr>
              <a:picLocks noChangeAspect="1" noChangeArrowheads="1"/>
            </p:cNvPicPr>
            <p:nvPr userDrawn="1"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6405494" y="6237312"/>
              <a:ext cx="773730" cy="620688"/>
            </a:xfrm>
            <a:prstGeom prst="flowChartOnlineStorage">
              <a:avLst/>
            </a:prstGeom>
            <a:noFill/>
            <a:ln>
              <a:solidFill>
                <a:schemeClr val="bg1"/>
              </a:solidFill>
            </a:ln>
          </p:spPr>
        </p:pic>
        <p:pic>
          <p:nvPicPr>
            <p:cNvPr id="6" name="Picture 18" descr="C:\Users\admin\Desktop\新建文件夹\中山大学 SUN YAT-SEN UNIVERSITY_files\20100326090919484875.jpg"/>
            <p:cNvPicPr>
              <a:picLocks noChangeAspect="1" noChangeArrowheads="1"/>
            </p:cNvPicPr>
            <p:nvPr userDrawn="1"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5570294" y="6237312"/>
              <a:ext cx="722892" cy="620688"/>
            </a:xfrm>
            <a:prstGeom prst="flowChartOnlineStorage">
              <a:avLst/>
            </a:prstGeom>
            <a:noFill/>
            <a:ln>
              <a:solidFill>
                <a:schemeClr val="bg1"/>
              </a:solidFill>
            </a:ln>
          </p:spPr>
        </p:pic>
        <p:pic>
          <p:nvPicPr>
            <p:cNvPr id="7" name="Picture 19" descr="C:\Users\admin\Desktop\新建文件夹\中山大学 SUN YAT-SEN UNIVERSITY_files\20100326091611312484.jpg"/>
            <p:cNvPicPr>
              <a:picLocks noChangeAspect="1" noChangeArrowheads="1"/>
            </p:cNvPicPr>
            <p:nvPr userDrawn="1"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7299059" y="6237312"/>
              <a:ext cx="798023" cy="620688"/>
            </a:xfrm>
            <a:prstGeom prst="flowChartOnlineStorage">
              <a:avLst/>
            </a:prstGeom>
            <a:noFill/>
            <a:ln>
              <a:solidFill>
                <a:schemeClr val="bg1"/>
              </a:solidFill>
            </a:ln>
          </p:spPr>
        </p:pic>
        <p:pic>
          <p:nvPicPr>
            <p:cNvPr id="8" name="Picture 20" descr="C:\Users\admin\Desktop\新建文件夹\中山大学 SUN YAT-SEN UNIVERSITY_files\20100324161939791076.jpg"/>
            <p:cNvPicPr>
              <a:picLocks noChangeAspect="1" noChangeArrowheads="1"/>
            </p:cNvPicPr>
            <p:nvPr userDrawn="1"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8213478" y="6237312"/>
              <a:ext cx="930522" cy="620688"/>
            </a:xfrm>
            <a:prstGeom prst="flowChartOnlineStorage">
              <a:avLst/>
            </a:prstGeom>
            <a:noFill/>
            <a:ln>
              <a:solidFill>
                <a:schemeClr val="bg1"/>
              </a:solidFill>
            </a:ln>
          </p:spPr>
        </p:pic>
      </p:grpSp>
      <p:pic>
        <p:nvPicPr>
          <p:cNvPr id="9" name="Picture 2" descr="C:\Users\YHGong\Desktop\未命名-2.jpg"/>
          <p:cNvPicPr>
            <a:picLocks noChangeAspect="1" noChangeArrowheads="1"/>
          </p:cNvPicPr>
          <p:nvPr userDrawn="1"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0" y="1045801"/>
            <a:ext cx="9144000" cy="76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日期占位符 1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12" name="灯片编号占位符 11"/>
          <p:cNvSpPr>
            <a:spLocks noGrp="1"/>
          </p:cNvSpPr>
          <p:nvPr>
            <p:ph type="sldNum" sz="quarter" idx="11"/>
          </p:nvPr>
        </p:nvSpPr>
        <p:spPr>
          <a:xfrm>
            <a:off x="7059448" y="6486524"/>
            <a:ext cx="2057400" cy="365125"/>
          </a:xfrm>
        </p:spPr>
        <p:txBody>
          <a:bodyPr/>
          <a:lstStyle/>
          <a:p>
            <a:pPr>
              <a:defRPr/>
            </a:pPr>
            <a:fld id="{88CE875C-416F-4952-8EDF-2EF5C2C382FC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  <p:sp>
        <p:nvSpPr>
          <p:cNvPr id="13" name="页脚占位符 12"/>
          <p:cNvSpPr>
            <a:spLocks noGrp="1"/>
          </p:cNvSpPr>
          <p:nvPr>
            <p:ph type="ftr" sz="quarter" idx="12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20032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:\Users\YHGong\Desktop\未命名-2.jp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028548"/>
            <a:ext cx="9144000" cy="76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1"/>
          </p:nvPr>
        </p:nvSpPr>
        <p:spPr>
          <a:xfrm>
            <a:off x="7086600" y="6492875"/>
            <a:ext cx="2057400" cy="365125"/>
          </a:xfrm>
        </p:spPr>
        <p:txBody>
          <a:bodyPr/>
          <a:lstStyle/>
          <a:p>
            <a:pPr>
              <a:defRPr/>
            </a:pPr>
            <a:fld id="{88CE875C-416F-4952-8EDF-2EF5C2C382FC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2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34485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</p:spPr>
        <p:txBody>
          <a:bodyPr anchor="b"/>
          <a:lstStyle>
            <a:lvl1pPr algn="ctr">
              <a:defRPr sz="3375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350"/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zh-CN" altLang="en-US" noProof="1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2346841503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955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628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1812001411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40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3375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5"/>
            <a:ext cx="78867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1pPr>
            <a:lvl2pPr marL="257175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2pPr>
            <a:lvl3pPr marL="514350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3pPr>
            <a:lvl4pPr marL="7715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4pPr>
            <a:lvl5pPr marL="10287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5pPr>
            <a:lvl6pPr marL="128587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6pPr>
            <a:lvl7pPr marL="154305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7pPr>
            <a:lvl8pPr marL="18002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8pPr>
            <a:lvl9pPr marL="20574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760169389"/>
      </p:ext>
    </p:extLst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955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076586933"/>
      </p:ext>
    </p:extLst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7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2" y="1778438"/>
            <a:ext cx="3655181" cy="823912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1575"/>
            </a:lvl1pPr>
            <a:lvl2pPr marL="257175" indent="0">
              <a:buNone/>
              <a:defRPr sz="1350"/>
            </a:lvl2pPr>
            <a:lvl3pPr marL="514350" indent="0">
              <a:buNone/>
              <a:defRPr sz="1125"/>
            </a:lvl3pPr>
            <a:lvl4pPr marL="771525" indent="0">
              <a:buNone/>
              <a:defRPr sz="1013"/>
            </a:lvl4pPr>
            <a:lvl5pPr marL="1028700" indent="0">
              <a:buNone/>
              <a:defRPr sz="1013"/>
            </a:lvl5pPr>
            <a:lvl6pPr marL="1285875" indent="0">
              <a:buNone/>
              <a:defRPr sz="1013"/>
            </a:lvl6pPr>
            <a:lvl7pPr marL="1543050" indent="0">
              <a:buNone/>
              <a:defRPr sz="1013"/>
            </a:lvl7pPr>
            <a:lvl8pPr marL="1800225" indent="0">
              <a:buNone/>
              <a:defRPr sz="1013"/>
            </a:lvl8pPr>
            <a:lvl9pPr marL="2057400" indent="0">
              <a:buNone/>
              <a:defRPr sz="1013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2" y="2665379"/>
            <a:ext cx="3655181" cy="352428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1575"/>
            </a:lvl1pPr>
            <a:lvl2pPr marL="257175" indent="0">
              <a:buNone/>
              <a:defRPr sz="1350"/>
            </a:lvl2pPr>
            <a:lvl3pPr marL="514350" indent="0">
              <a:buNone/>
              <a:defRPr sz="1125"/>
            </a:lvl3pPr>
            <a:lvl4pPr marL="771525" indent="0">
              <a:buNone/>
              <a:defRPr sz="1013"/>
            </a:lvl4pPr>
            <a:lvl5pPr marL="1028700" indent="0">
              <a:buNone/>
              <a:defRPr sz="1013"/>
            </a:lvl5pPr>
            <a:lvl6pPr marL="1285875" indent="0">
              <a:buNone/>
              <a:defRPr sz="1013"/>
            </a:lvl6pPr>
            <a:lvl7pPr marL="1543050" indent="0">
              <a:buNone/>
              <a:defRPr sz="1013"/>
            </a:lvl7pPr>
            <a:lvl8pPr marL="1800225" indent="0">
              <a:buNone/>
              <a:defRPr sz="1013"/>
            </a:lvl8pPr>
            <a:lvl9pPr marL="2057400" indent="0">
              <a:buNone/>
              <a:defRPr sz="1013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864662161"/>
      </p:ext>
    </p:extLst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955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62229141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600" y="6492874"/>
            <a:ext cx="2057400" cy="365125"/>
          </a:xfrm>
        </p:spPr>
        <p:txBody>
          <a:bodyPr/>
          <a:lstStyle/>
          <a:p>
            <a:fld id="{78DDC4C0-E544-4B92-BC30-766BA0408E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498003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68991196"/>
      </p:ext>
    </p:extLst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</p:spPr>
        <p:txBody>
          <a:bodyPr anchor="b"/>
          <a:lstStyle>
            <a:lvl1pPr>
              <a:defRPr sz="1800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7"/>
            <a:ext cx="4629150" cy="487362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1575"/>
            </a:lvl2pPr>
            <a:lvl3pPr>
              <a:defRPr sz="13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90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576841361"/>
      </p:ext>
    </p:extLst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  <a:prstGeom prst="rect">
            <a:avLst/>
          </a:prstGeom>
        </p:spPr>
        <p:txBody>
          <a:bodyPr anchor="b"/>
          <a:lstStyle>
            <a:lvl1pPr>
              <a:defRPr sz="1800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/>
            </a:lvl1pPr>
            <a:lvl2pPr marL="257175" indent="0">
              <a:buNone/>
              <a:defRPr sz="1575"/>
            </a:lvl2pPr>
            <a:lvl3pPr marL="514350" indent="0">
              <a:buNone/>
              <a:defRPr sz="1350"/>
            </a:lvl3pPr>
            <a:lvl4pPr marL="771525" indent="0">
              <a:buNone/>
              <a:defRPr sz="1125"/>
            </a:lvl4pPr>
            <a:lvl5pPr marL="1028700" indent="0">
              <a:buNone/>
              <a:defRPr sz="1125"/>
            </a:lvl5pPr>
            <a:lvl6pPr marL="1285875" indent="0">
              <a:buNone/>
              <a:defRPr sz="1125"/>
            </a:lvl6pPr>
            <a:lvl7pPr marL="1543050" indent="0">
              <a:buNone/>
              <a:defRPr sz="1125"/>
            </a:lvl7pPr>
            <a:lvl8pPr marL="1800225" indent="0">
              <a:buNone/>
              <a:defRPr sz="1125"/>
            </a:lvl8pPr>
            <a:lvl9pPr marL="2057400" indent="0">
              <a:buNone/>
              <a:defRPr sz="1125"/>
            </a:lvl9pPr>
          </a:lstStyle>
          <a:p>
            <a:pPr lvl="0"/>
            <a:endParaRPr lang="zh-CN" altLang="en-US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125"/>
            </a:lvl1pPr>
            <a:lvl2pPr marL="257175" indent="0">
              <a:buNone/>
              <a:defRPr sz="1013"/>
            </a:lvl2pPr>
            <a:lvl3pPr marL="514350" indent="0">
              <a:buNone/>
              <a:defRPr sz="900"/>
            </a:lvl3pPr>
            <a:lvl4pPr marL="771525" indent="0">
              <a:buNone/>
              <a:defRPr sz="788"/>
            </a:lvl4pPr>
            <a:lvl5pPr marL="1028700" indent="0">
              <a:buNone/>
              <a:defRPr sz="788"/>
            </a:lvl5pPr>
            <a:lvl6pPr marL="1285875" indent="0">
              <a:buNone/>
              <a:defRPr sz="788"/>
            </a:lvl6pPr>
            <a:lvl7pPr marL="1543050" indent="0">
              <a:buNone/>
              <a:defRPr sz="788"/>
            </a:lvl7pPr>
            <a:lvl8pPr marL="1800225" indent="0">
              <a:buNone/>
              <a:defRPr sz="788"/>
            </a:lvl8pPr>
            <a:lvl9pPr marL="2057400" indent="0">
              <a:buNone/>
              <a:defRPr sz="788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140538826"/>
      </p:ext>
    </p:extLst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955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628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1439091451"/>
      </p:ext>
    </p:extLst>
  </p:cSld>
  <p:clrMapOvr>
    <a:masterClrMapping/>
  </p:clrMapOvr>
  <p:transition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6" y="365125"/>
            <a:ext cx="1971675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1" y="365125"/>
            <a:ext cx="5800725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680721173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86600" y="6474305"/>
            <a:ext cx="20574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楷体_GB2312"/>
                <a:cs typeface="Times New Roman" panose="02020603050405020304" pitchFamily="18" charset="0"/>
              </a:defRPr>
            </a:lvl1pPr>
          </a:lstStyle>
          <a:p>
            <a:fld id="{78DDC4C0-E544-4B92-BC30-766BA0408EF7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929755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DC4C0-E544-4B92-BC30-766BA0408E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37492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DC4C0-E544-4B92-BC30-766BA0408E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0515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086600" y="6492874"/>
            <a:ext cx="2057400" cy="365125"/>
          </a:xfrm>
        </p:spPr>
        <p:txBody>
          <a:bodyPr/>
          <a:lstStyle/>
          <a:p>
            <a:fld id="{78DDC4C0-E544-4B92-BC30-766BA0408E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1018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DC4C0-E544-4B92-BC30-766BA0408E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28754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DC4C0-E544-4B92-BC30-766BA0408E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24406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DC4C0-E544-4B92-BC30-766BA0408E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7597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image" Target="../media/image9.png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alphaModFix amt="87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86600" y="649155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DDC4C0-E544-4B92-BC30-766BA0408E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4975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7F704D16-7AC0-485D-9540-33754FCE9B2B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1" y="685800"/>
            <a:ext cx="9070975" cy="76200"/>
          </a:xfrm>
          <a:prstGeom prst="rect">
            <a:avLst/>
          </a:prstGeom>
          <a:gradFill rotWithShape="0">
            <a:gsLst>
              <a:gs pos="0">
                <a:srgbClr val="FF99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en-US" sz="2100"/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C2547D32-1FE0-4B4F-B6EA-D63FC03977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0825" y="6697665"/>
            <a:ext cx="8839200" cy="115887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rgbClr val="FF9900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endParaRPr lang="zh-CN" altLang="en-US" sz="2100"/>
          </a:p>
        </p:txBody>
      </p:sp>
      <p:sp>
        <p:nvSpPr>
          <p:cNvPr id="1028" name="矩形 98309">
            <a:extLst>
              <a:ext uri="{FF2B5EF4-FFF2-40B4-BE49-F238E27FC236}">
                <a16:creationId xmlns:a16="http://schemas.microsoft.com/office/drawing/2014/main" id="{0D0C66E7-75CD-40E0-A4AE-7CCF3AD5D0F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6867526" y="6242050"/>
            <a:ext cx="2289175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r" eaLnBrk="1" hangingPunct="1">
              <a:defRPr/>
            </a:pPr>
            <a:fld id="{1982C82D-0B01-4C64-8C07-3B732AED8571}" type="slidenum">
              <a:rPr lang="zh-CN" altLang="en-US" sz="2100" b="1" smtClean="0">
                <a:solidFill>
                  <a:srgbClr val="000066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pPr algn="r" eaLnBrk="1" hangingPunct="1">
                <a:defRPr/>
              </a:pPr>
              <a:t>‹#›</a:t>
            </a:fld>
            <a:endParaRPr lang="zh-CN" altLang="en-US" sz="2100" b="1">
              <a:solidFill>
                <a:srgbClr val="000066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1029" name="图片 98313" descr="wps7DAF">
            <a:extLst>
              <a:ext uri="{FF2B5EF4-FFF2-40B4-BE49-F238E27FC236}">
                <a16:creationId xmlns:a16="http://schemas.microsoft.com/office/drawing/2014/main" id="{06E5E9F8-DDE5-4523-8402-313E8940F71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5976" y="2"/>
            <a:ext cx="1978025" cy="658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009035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transition/>
  <p:hf sldNum="0" hd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3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342900"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685800"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028700"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1371600" algn="ctr" rtl="0" eaLnBrk="0" fontAlgn="base" hangingPunct="0">
        <a:spcBef>
          <a:spcPct val="0"/>
        </a:spcBef>
        <a:spcAft>
          <a:spcPct val="0"/>
        </a:spcAft>
        <a:defRPr sz="33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257175" indent="-257175" algn="l" rtl="0" eaLnBrk="0" fontAlgn="base" hangingPunct="0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lvl="1" indent="-214313" algn="l" rtl="0" eaLnBrk="0" fontAlgn="base" hangingPunct="0">
        <a:spcBef>
          <a:spcPct val="20000"/>
        </a:spcBef>
        <a:spcAft>
          <a:spcPct val="0"/>
        </a:spcAft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lvl="2" indent="-171450" algn="l" rtl="0" eaLnBrk="0" fontAlgn="base" hangingPunct="0">
        <a:spcBef>
          <a:spcPct val="20000"/>
        </a:spcBef>
        <a:spcAft>
          <a:spcPct val="0"/>
        </a:spcAft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lvl="3" indent="-171450" algn="l" rtl="0" eaLnBrk="0" fontAlgn="base" hangingPunct="0">
        <a:spcBef>
          <a:spcPct val="20000"/>
        </a:spcBef>
        <a:spcAft>
          <a:spcPct val="0"/>
        </a:spcAft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lvl="4" indent="-171450" algn="l" rtl="0" eaLnBrk="0" fontAlgn="base" hangingPunct="0">
        <a:spcBef>
          <a:spcPct val="20000"/>
        </a:spcBef>
        <a:spcAft>
          <a:spcPct val="0"/>
        </a:spcAft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lvl="5" indent="-171450" algn="l" defTabSz="685800" rtl="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»"/>
        <a:defRPr sz="15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228850" lvl="6" indent="-171450" algn="l" defTabSz="685800" rtl="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»"/>
        <a:defRPr sz="15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571750" lvl="7" indent="-171450" algn="l" defTabSz="685800" rtl="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»"/>
        <a:defRPr sz="15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14650" lvl="8" indent="-171450" algn="l" defTabSz="685800" rtl="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»"/>
        <a:defRPr sz="15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6858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35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342900" lvl="1" indent="0" algn="ctr" defTabSz="6858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685800" lvl="2" indent="0" algn="ctr" defTabSz="6858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028700" lvl="3" indent="0" algn="ctr" defTabSz="6858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371600" lvl="4" indent="0" algn="ctr" defTabSz="6858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1714500" lvl="5" indent="0" algn="ctr" defTabSz="6858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057400" lvl="6" indent="0" algn="ctr" defTabSz="6858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2400300" lvl="7" indent="0" algn="ctr" defTabSz="6858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2743200" lvl="8" indent="0" algn="ctr" defTabSz="685800" rtl="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" Target="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37165" y="4014216"/>
            <a:ext cx="8506247" cy="1673352"/>
          </a:xfrm>
        </p:spPr>
        <p:txBody>
          <a:bodyPr anchor="ctr" anchorCtr="0">
            <a:noAutofit/>
          </a:bodyPr>
          <a:lstStyle/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zh-CN" altLang="en-US" sz="54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传感器原理及应用实验</a:t>
            </a:r>
            <a:br>
              <a:rPr lang="en-US" altLang="zh-CN" sz="11500" dirty="0">
                <a:latin typeface="华文新魏" panose="02010800040101010101" pitchFamily="2" charset="-122"/>
                <a:ea typeface="华文新魏" panose="02010800040101010101" pitchFamily="2" charset="-122"/>
              </a:rPr>
            </a:br>
            <a:r>
              <a:rPr lang="en-US" altLang="zh-CN" sz="2800" dirty="0">
                <a:latin typeface="华文新魏" panose="02010800040101010101" pitchFamily="2" charset="-122"/>
                <a:ea typeface="华文新魏" panose="02010800040101010101" pitchFamily="2" charset="-122"/>
              </a:rPr>
              <a:t>Principles and Applications of Sensors Experiment</a:t>
            </a:r>
            <a:endParaRPr lang="zh-CN" altLang="en-US" sz="5400" dirty="0"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61288" y="5745188"/>
            <a:ext cx="6858000" cy="1112812"/>
          </a:xfrm>
        </p:spPr>
        <p:txBody>
          <a:bodyPr>
            <a:normAutofit/>
          </a:bodyPr>
          <a:lstStyle/>
          <a:p>
            <a:pPr>
              <a:lnSpc>
                <a:spcPct val="125000"/>
              </a:lnSpc>
            </a:pPr>
            <a:r>
              <a: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中山大学</a:t>
            </a:r>
            <a:r>
              <a:rPr lang="en-US" altLang="zh-CN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智能工程学院</a:t>
            </a:r>
            <a:r>
              <a:rPr lang="en-US" altLang="zh-CN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王本斐、张荣辉</a:t>
            </a:r>
            <a:endParaRPr lang="en-US" altLang="zh-CN" sz="20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25000"/>
              </a:lnSpc>
            </a:pPr>
            <a:r>
              <a:rPr lang="en-US" altLang="zh-CN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2023</a:t>
            </a:r>
            <a:r>
              <a:rPr lang="zh-CN" altLang="en-US" sz="2000" b="1" dirty="0">
                <a:latin typeface="黑体" panose="02010609060101010101" pitchFamily="49" charset="-122"/>
                <a:ea typeface="黑体" panose="02010609060101010101" pitchFamily="49" charset="-122"/>
              </a:rPr>
              <a:t>年 春季</a:t>
            </a:r>
            <a:endParaRPr lang="en-US" altLang="zh-CN" sz="20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836486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4375AD1D-6A83-48C1-8122-439442996E3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8CE875C-416F-4952-8EDF-2EF5C2C382FC}" type="slidenum">
              <a:rPr lang="zh-CN" altLang="en-US" smtClean="0"/>
              <a:pPr>
                <a:defRPr/>
              </a:pPr>
              <a:t>10</a:t>
            </a:fld>
            <a:endParaRPr lang="zh-CN" altLang="en-US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5F1F2402-71FB-40ED-AD04-0BE6BA12ADF1}"/>
              </a:ext>
            </a:extLst>
          </p:cNvPr>
          <p:cNvSpPr txBox="1">
            <a:spLocks noChangeArrowheads="1"/>
          </p:cNvSpPr>
          <p:nvPr/>
        </p:nvSpPr>
        <p:spPr>
          <a:xfrm>
            <a:off x="249114" y="1341689"/>
            <a:ext cx="8499231" cy="72450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buFontTx/>
              <a:buNone/>
              <a:defRPr/>
            </a:pPr>
            <a:r>
              <a:rPr lang="en-US" altLang="zh-CN" b="1" u="sng" dirty="0">
                <a:latin typeface="楷体_GB2312" pitchFamily="49" charset="-122"/>
                <a:ea typeface="楷体_GB2312" pitchFamily="49" charset="-122"/>
              </a:rPr>
              <a:t>1.3 </a:t>
            </a:r>
            <a:r>
              <a:rPr lang="zh-CN" altLang="en-US" b="1" u="sng" dirty="0">
                <a:latin typeface="楷体_GB2312" pitchFamily="49" charset="-122"/>
                <a:ea typeface="楷体_GB2312" pitchFamily="49" charset="-122"/>
              </a:rPr>
              <a:t>光敏电阻实验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782BDD8-5100-4199-880B-6704D8665C35}"/>
              </a:ext>
            </a:extLst>
          </p:cNvPr>
          <p:cNvSpPr txBox="1"/>
          <p:nvPr/>
        </p:nvSpPr>
        <p:spPr>
          <a:xfrm>
            <a:off x="249113" y="2066192"/>
            <a:ext cx="5632941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marL="342900" indent="-342900" algn="just">
              <a:buFont typeface="Arial" panose="020B0604020202020204" pitchFamily="34" charset="0"/>
              <a:buChar char="•"/>
              <a:defRPr sz="2000" b="1">
                <a:ea typeface="楷体_GB2312" pitchFamily="49" charset="-122"/>
              </a:defRPr>
            </a:lvl1pPr>
          </a:lstStyle>
          <a:p>
            <a:r>
              <a:rPr lang="zh-CN" altLang="en-US" dirty="0"/>
              <a:t>光敏电阻</a:t>
            </a:r>
            <a:endParaRPr lang="en-US" altLang="zh-CN" dirty="0"/>
          </a:p>
          <a:p>
            <a:pPr>
              <a:spcBef>
                <a:spcPts val="1200"/>
              </a:spcBef>
              <a:buFont typeface="Wingdings" panose="05000000000000000000" pitchFamily="2" charset="2"/>
              <a:buChar char="ü"/>
            </a:pPr>
            <a:r>
              <a:rPr lang="zh-CN" altLang="en-US" b="0" dirty="0"/>
              <a:t>无光照时，内部电子被原子束缚，具有很高的电阻值</a:t>
            </a:r>
          </a:p>
          <a:p>
            <a:pPr>
              <a:spcBef>
                <a:spcPts val="1200"/>
              </a:spcBef>
              <a:buFont typeface="Wingdings" panose="05000000000000000000" pitchFamily="2" charset="2"/>
              <a:buChar char="ü"/>
            </a:pPr>
            <a:r>
              <a:rPr lang="zh-CN" altLang="en-US" dirty="0">
                <a:solidFill>
                  <a:srgbClr val="FF0000"/>
                </a:solidFill>
              </a:rPr>
              <a:t>有光照时，电阻值随光强增加而降低</a:t>
            </a:r>
          </a:p>
          <a:p>
            <a:pPr>
              <a:spcBef>
                <a:spcPts val="1200"/>
              </a:spcBef>
              <a:buFont typeface="Wingdings" panose="05000000000000000000" pitchFamily="2" charset="2"/>
              <a:buChar char="ü"/>
            </a:pPr>
            <a:r>
              <a:rPr lang="zh-CN" altLang="en-US" b="0" dirty="0"/>
              <a:t>光照停止时，自由电子与空穴复合，电阻恢复原值</a:t>
            </a:r>
          </a:p>
        </p:txBody>
      </p:sp>
      <p:pic>
        <p:nvPicPr>
          <p:cNvPr id="5" name="Picture 33">
            <a:extLst>
              <a:ext uri="{FF2B5EF4-FFF2-40B4-BE49-F238E27FC236}">
                <a16:creationId xmlns:a16="http://schemas.microsoft.com/office/drawing/2014/main" id="{DA7393C1-9723-4C8A-A9F4-43CE903100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7045" y="1722618"/>
            <a:ext cx="1734450" cy="2744231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Box 9">
            <a:extLst>
              <a:ext uri="{FF2B5EF4-FFF2-40B4-BE49-F238E27FC236}">
                <a16:creationId xmlns:a16="http://schemas.microsoft.com/office/drawing/2014/main" id="{3776AE22-4D6F-48A5-B53B-61CA4A7B68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9112" y="4469870"/>
            <a:ext cx="6546323" cy="20928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457200" indent="-457200" eaLnBrk="0" hangingPunct="0"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marL="342900" indent="-342900" algn="just" eaLnBrk="1" hangingPunct="1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en-US" sz="2000" b="1" dirty="0">
                <a:latin typeface="+mn-lt"/>
                <a:ea typeface="楷体_GB2312" pitchFamily="49" charset="-122"/>
              </a:rPr>
              <a:t>光敏电阻伏安特性</a:t>
            </a:r>
          </a:p>
          <a:p>
            <a:pPr marL="360363" indent="-354013" algn="just" eaLnBrk="1" hangingPunct="1">
              <a:spcBef>
                <a:spcPts val="1200"/>
              </a:spcBef>
              <a:buFont typeface="Wingdings" panose="05000000000000000000" pitchFamily="2" charset="2"/>
              <a:buChar char="ü"/>
            </a:pPr>
            <a:r>
              <a:rPr lang="zh-CN" altLang="en-US" sz="2000" b="1" dirty="0">
                <a:solidFill>
                  <a:srgbClr val="FF0000"/>
                </a:solidFill>
                <a:latin typeface="楷体_GB2312" pitchFamily="49" charset="-122"/>
                <a:ea typeface="楷体_GB2312" pitchFamily="49" charset="-122"/>
              </a:rPr>
              <a:t>给固定的光照度、电阻不变，电压越大电流越大</a:t>
            </a:r>
          </a:p>
          <a:p>
            <a:pPr marL="360363" indent="-354013" algn="just" eaLnBrk="1" hangingPunct="1">
              <a:spcBef>
                <a:spcPts val="1200"/>
              </a:spcBef>
              <a:buFont typeface="Wingdings" panose="05000000000000000000" pitchFamily="2" charset="2"/>
              <a:buChar char="ü"/>
            </a:pPr>
            <a:r>
              <a:rPr lang="zh-CN" altLang="en-US" sz="2000" b="1" dirty="0">
                <a:solidFill>
                  <a:srgbClr val="FF0000"/>
                </a:solidFill>
                <a:latin typeface="楷体_GB2312" pitchFamily="49" charset="-122"/>
                <a:ea typeface="楷体_GB2312" pitchFamily="49" charset="-122"/>
              </a:rPr>
              <a:t>给定电压，光照越大、电阻越小、电流越大 </a:t>
            </a:r>
          </a:p>
          <a:p>
            <a:pPr marL="360363" indent="-354013" algn="just" eaLnBrk="1" hangingPunct="1">
              <a:spcBef>
                <a:spcPts val="1200"/>
              </a:spcBef>
              <a:buFont typeface="Wingdings" panose="05000000000000000000" pitchFamily="2" charset="2"/>
              <a:buChar char="ü"/>
            </a:pPr>
            <a:r>
              <a:rPr lang="zh-CN" altLang="en-US" sz="2000" dirty="0">
                <a:latin typeface="楷体_GB2312" pitchFamily="49" charset="-122"/>
                <a:ea typeface="楷体_GB2312" pitchFamily="49" charset="-122"/>
              </a:rPr>
              <a:t>光敏电阻的伏安特性曲线不弯曲、无饱和，但受最大功耗限制  </a:t>
            </a:r>
            <a:r>
              <a:rPr lang="zh-CN" altLang="en-US" sz="2000" b="1" dirty="0">
                <a:solidFill>
                  <a:srgbClr val="FF0000"/>
                </a:solidFill>
                <a:latin typeface="楷体_GB2312" pitchFamily="49" charset="-122"/>
                <a:ea typeface="楷体_GB2312" pitchFamily="49" charset="-122"/>
              </a:rPr>
              <a:t>（每个线是光照不变下的伏安特性）</a:t>
            </a:r>
          </a:p>
        </p:txBody>
      </p:sp>
      <p:pic>
        <p:nvPicPr>
          <p:cNvPr id="8" name="Picture 22" descr="E:\传感器\书\我的书（机械）\2011版\《传感器原理及应用（第2版）》图文\《传感器原理及应用（第2版）》图文件\8t10.TIF">
            <a:extLst>
              <a:ext uri="{FF2B5EF4-FFF2-40B4-BE49-F238E27FC236}">
                <a16:creationId xmlns:a16="http://schemas.microsoft.com/office/drawing/2014/main" id="{2D640573-9837-45F4-B81F-1CD29F0245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7045" y="4768780"/>
            <a:ext cx="1796509" cy="1748766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526873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4375AD1D-6A83-48C1-8122-439442996E3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8CE875C-416F-4952-8EDF-2EF5C2C382FC}" type="slidenum">
              <a:rPr lang="zh-CN" altLang="en-US" smtClean="0"/>
              <a:pPr>
                <a:defRPr/>
              </a:pPr>
              <a:t>11</a:t>
            </a:fld>
            <a:endParaRPr lang="zh-CN" altLang="en-US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5F1F2402-71FB-40ED-AD04-0BE6BA12ADF1}"/>
              </a:ext>
            </a:extLst>
          </p:cNvPr>
          <p:cNvSpPr txBox="1">
            <a:spLocks noChangeArrowheads="1"/>
          </p:cNvSpPr>
          <p:nvPr/>
        </p:nvSpPr>
        <p:spPr>
          <a:xfrm>
            <a:off x="67407" y="1182841"/>
            <a:ext cx="8499231" cy="72450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buFontTx/>
              <a:buNone/>
              <a:defRPr/>
            </a:pPr>
            <a:r>
              <a:rPr lang="en-US" altLang="zh-CN" b="1" u="sng" dirty="0">
                <a:latin typeface="楷体_GB2312" pitchFamily="49" charset="-122"/>
                <a:ea typeface="楷体_GB2312" pitchFamily="49" charset="-122"/>
              </a:rPr>
              <a:t>1.3 </a:t>
            </a:r>
            <a:r>
              <a:rPr lang="zh-CN" altLang="en-US" b="1" u="sng" dirty="0">
                <a:latin typeface="楷体_GB2312" pitchFamily="49" charset="-122"/>
                <a:ea typeface="楷体_GB2312" pitchFamily="49" charset="-122"/>
              </a:rPr>
              <a:t>光敏电阻实验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782BDD8-5100-4199-880B-6704D8665C35}"/>
              </a:ext>
            </a:extLst>
          </p:cNvPr>
          <p:cNvSpPr txBox="1"/>
          <p:nvPr/>
        </p:nvSpPr>
        <p:spPr>
          <a:xfrm>
            <a:off x="67408" y="2066192"/>
            <a:ext cx="4031950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marL="342900" indent="-342900" algn="just">
              <a:buFont typeface="Arial" panose="020B0604020202020204" pitchFamily="34" charset="0"/>
              <a:buChar char="•"/>
              <a:defRPr sz="2000" b="1">
                <a:ea typeface="楷体_GB2312" pitchFamily="49" charset="-122"/>
              </a:defRPr>
            </a:lvl1pPr>
          </a:lstStyle>
          <a:p>
            <a:r>
              <a:rPr lang="zh-CN" altLang="en-US" dirty="0"/>
              <a:t>实验原理</a:t>
            </a:r>
            <a:endParaRPr lang="en-US" altLang="zh-CN" dirty="0"/>
          </a:p>
          <a:p>
            <a:pPr>
              <a:spcBef>
                <a:spcPts val="1200"/>
              </a:spcBef>
              <a:buFont typeface="Wingdings" panose="05000000000000000000" pitchFamily="2" charset="2"/>
              <a:buChar char="ü"/>
            </a:pPr>
            <a:r>
              <a:rPr lang="zh-CN" altLang="en-US" b="0" dirty="0"/>
              <a:t>该传感器是一个光敏电阻，当光照强度增加，电阻减小，从而实现</a:t>
            </a:r>
            <a:r>
              <a:rPr lang="en-US" altLang="zh-CN" b="0" dirty="0" err="1"/>
              <a:t>Uo</a:t>
            </a:r>
            <a:r>
              <a:rPr lang="zh-CN" altLang="en-US" b="0" dirty="0"/>
              <a:t>的变化   </a:t>
            </a:r>
            <a:r>
              <a:rPr lang="zh-CN" altLang="en-US" dirty="0">
                <a:solidFill>
                  <a:srgbClr val="FF0000"/>
                </a:solidFill>
              </a:rPr>
              <a:t>（上图的右边）；</a:t>
            </a:r>
            <a:endParaRPr lang="en-US" altLang="zh-CN" dirty="0">
              <a:solidFill>
                <a:srgbClr val="FF0000"/>
              </a:solidFill>
            </a:endParaRPr>
          </a:p>
          <a:p>
            <a:pPr>
              <a:spcBef>
                <a:spcPts val="1200"/>
              </a:spcBef>
              <a:buFont typeface="Wingdings" panose="05000000000000000000" pitchFamily="2" charset="2"/>
              <a:buChar char="ü"/>
            </a:pPr>
            <a:r>
              <a:rPr lang="zh-CN" altLang="en-US" b="0" dirty="0"/>
              <a:t>将</a:t>
            </a:r>
            <a:r>
              <a:rPr lang="en-US" altLang="zh-CN" b="0" dirty="0" err="1"/>
              <a:t>Uo</a:t>
            </a:r>
            <a:r>
              <a:rPr lang="zh-CN" altLang="en-US" b="0" dirty="0"/>
              <a:t>（</a:t>
            </a:r>
            <a:r>
              <a:rPr lang="en-US" altLang="zh-CN" b="0" dirty="0"/>
              <a:t>SIG</a:t>
            </a:r>
            <a:r>
              <a:rPr lang="zh-CN" altLang="en-US" b="0" dirty="0"/>
              <a:t>）输入</a:t>
            </a:r>
            <a:r>
              <a:rPr lang="en-US" altLang="zh-CN" b="0" dirty="0"/>
              <a:t>Arduino</a:t>
            </a:r>
            <a:r>
              <a:rPr lang="zh-CN" altLang="en-US" b="0" dirty="0"/>
              <a:t>单片机</a:t>
            </a:r>
            <a:r>
              <a:rPr lang="zh-CN" altLang="en-US" dirty="0">
                <a:solidFill>
                  <a:srgbClr val="FF0000"/>
                </a:solidFill>
              </a:rPr>
              <a:t>（土褐色线），</a:t>
            </a:r>
            <a:r>
              <a:rPr lang="zh-CN" altLang="en-US" b="0" dirty="0"/>
              <a:t>设置一个阈值，当电压达到时，再控制继电器</a:t>
            </a:r>
            <a:r>
              <a:rPr lang="zh-CN" altLang="en-US" dirty="0">
                <a:solidFill>
                  <a:srgbClr val="FF0000"/>
                </a:solidFill>
              </a:rPr>
              <a:t>（天蓝色线）；</a:t>
            </a:r>
            <a:endParaRPr lang="en-US" altLang="zh-CN" dirty="0">
              <a:solidFill>
                <a:srgbClr val="FF0000"/>
              </a:solidFill>
            </a:endParaRPr>
          </a:p>
          <a:p>
            <a:pPr>
              <a:spcBef>
                <a:spcPts val="1200"/>
              </a:spcBef>
              <a:buFont typeface="Wingdings" panose="05000000000000000000" pitchFamily="2" charset="2"/>
              <a:buChar char="ü"/>
            </a:pPr>
            <a:r>
              <a:rPr lang="zh-CN" altLang="en-US" b="0" dirty="0"/>
              <a:t>光敏电阻可以用于光敏检测电路，实现亮暗控制开关电路。</a:t>
            </a:r>
            <a:endParaRPr lang="en-US" altLang="zh-CN" b="0" dirty="0"/>
          </a:p>
          <a:p>
            <a:pPr>
              <a:spcBef>
                <a:spcPts val="1200"/>
              </a:spcBef>
              <a:buFont typeface="Wingdings" panose="05000000000000000000" pitchFamily="2" charset="2"/>
              <a:buChar char="ü"/>
            </a:pPr>
            <a:endParaRPr lang="en-US" altLang="zh-CN" b="0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686B10C9-374B-45AA-A005-645476D87D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02" b="3913"/>
          <a:stretch/>
        </p:blipFill>
        <p:spPr>
          <a:xfrm>
            <a:off x="4289915" y="3476324"/>
            <a:ext cx="4775742" cy="286597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0F4539B1-3A7B-4B92-9B13-800C72DC5DC0}"/>
              </a:ext>
            </a:extLst>
          </p:cNvPr>
          <p:cNvSpPr txBox="1"/>
          <p:nvPr/>
        </p:nvSpPr>
        <p:spPr>
          <a:xfrm>
            <a:off x="5875005" y="6457890"/>
            <a:ext cx="17011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ea typeface="楷体_GB2312" pitchFamily="49" charset="-122"/>
              </a:rPr>
              <a:t>接线图</a:t>
            </a:r>
            <a:endParaRPr lang="en-US" altLang="zh-CN" sz="2000" b="1" dirty="0">
              <a:ea typeface="楷体_GB2312" pitchFamily="49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DD25698-9E08-4B38-9070-81679F3146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00" b="11851"/>
          <a:stretch/>
        </p:blipFill>
        <p:spPr>
          <a:xfrm>
            <a:off x="4249554" y="1349270"/>
            <a:ext cx="2567469" cy="190525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FBF3A342-8E74-4793-AE06-FBB49033D90B}"/>
              </a:ext>
            </a:extLst>
          </p:cNvPr>
          <p:cNvSpPr txBox="1"/>
          <p:nvPr/>
        </p:nvSpPr>
        <p:spPr>
          <a:xfrm>
            <a:off x="3200400" y="4132863"/>
            <a:ext cx="520245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rgbClr val="FF0000"/>
                </a:solidFill>
                <a:ea typeface="楷体_GB2312" pitchFamily="49" charset="-122"/>
              </a:rPr>
              <a:t>                   土褐白色：信号线</a:t>
            </a:r>
            <a:endParaRPr lang="en-US" altLang="zh-CN" sz="2000" b="1" dirty="0">
              <a:solidFill>
                <a:srgbClr val="FF0000"/>
              </a:solidFill>
              <a:ea typeface="楷体_GB2312" pitchFamily="49" charset="-122"/>
            </a:endParaRPr>
          </a:p>
          <a:p>
            <a:pPr algn="ctr"/>
            <a:r>
              <a:rPr lang="zh-CN" altLang="en-US" sz="2000" b="1" dirty="0">
                <a:solidFill>
                  <a:srgbClr val="FF0000"/>
                </a:solidFill>
                <a:ea typeface="楷体_GB2312" pitchFamily="49" charset="-122"/>
              </a:rPr>
              <a:t>蓝  白  色：继电器开关线</a:t>
            </a:r>
            <a:endParaRPr lang="en-US" altLang="zh-CN" sz="2000" b="1" dirty="0">
              <a:solidFill>
                <a:srgbClr val="FF0000"/>
              </a:solidFill>
              <a:ea typeface="楷体_GB2312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27197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C88F114E-7FF4-4C7F-A7E5-DA1F5C73EA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2183" y="1854629"/>
            <a:ext cx="4346162" cy="2708909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594BFE31-E27F-4266-837E-E2CF6CE4DC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947" y="2335822"/>
            <a:ext cx="3876368" cy="4339615"/>
          </a:xfrm>
          <a:prstGeom prst="rect">
            <a:avLst/>
          </a:prstGeom>
        </p:spPr>
      </p:pic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4375AD1D-6A83-48C1-8122-439442996E3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8CE875C-416F-4952-8EDF-2EF5C2C382FC}" type="slidenum">
              <a:rPr lang="zh-CN" altLang="en-US" smtClean="0"/>
              <a:pPr>
                <a:defRPr/>
              </a:pPr>
              <a:t>12</a:t>
            </a:fld>
            <a:endParaRPr lang="zh-CN" altLang="en-US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5F1F2402-71FB-40ED-AD04-0BE6BA12ADF1}"/>
              </a:ext>
            </a:extLst>
          </p:cNvPr>
          <p:cNvSpPr txBox="1">
            <a:spLocks noChangeArrowheads="1"/>
          </p:cNvSpPr>
          <p:nvPr/>
        </p:nvSpPr>
        <p:spPr>
          <a:xfrm>
            <a:off x="249114" y="1341689"/>
            <a:ext cx="8499231" cy="72450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buFontTx/>
              <a:buNone/>
              <a:defRPr/>
            </a:pPr>
            <a:r>
              <a:rPr lang="en-US" altLang="zh-CN" b="1" u="sng" dirty="0">
                <a:latin typeface="楷体_GB2312" pitchFamily="49" charset="-122"/>
                <a:ea typeface="楷体_GB2312" pitchFamily="49" charset="-122"/>
              </a:rPr>
              <a:t>1.3 </a:t>
            </a:r>
            <a:r>
              <a:rPr lang="zh-CN" altLang="en-US" b="1" u="sng" dirty="0">
                <a:latin typeface="楷体_GB2312" pitchFamily="49" charset="-122"/>
                <a:ea typeface="楷体_GB2312" pitchFamily="49" charset="-122"/>
              </a:rPr>
              <a:t>光敏电阻实验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D8C204A-9520-48B4-9952-E50FCCB0238D}"/>
              </a:ext>
            </a:extLst>
          </p:cNvPr>
          <p:cNvSpPr txBox="1"/>
          <p:nvPr/>
        </p:nvSpPr>
        <p:spPr>
          <a:xfrm>
            <a:off x="249114" y="1939804"/>
            <a:ext cx="864577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marL="342900" indent="-342900" algn="just">
              <a:buFont typeface="Arial" panose="020B0604020202020204" pitchFamily="34" charset="0"/>
              <a:buChar char="•"/>
              <a:defRPr sz="2000" b="1">
                <a:ea typeface="楷体_GB2312" pitchFamily="49" charset="-122"/>
              </a:defRPr>
            </a:lvl1pPr>
          </a:lstStyle>
          <a:p>
            <a:r>
              <a:rPr lang="zh-CN" altLang="en-US" dirty="0"/>
              <a:t>代码</a:t>
            </a:r>
            <a:endParaRPr lang="zh-CN" altLang="en-US" b="0" dirty="0"/>
          </a:p>
          <a:p>
            <a:pPr>
              <a:buFont typeface="Wingdings" panose="05000000000000000000" pitchFamily="2" charset="2"/>
              <a:buChar char="ü"/>
            </a:pPr>
            <a:endParaRPr lang="zh-CN" altLang="en-US" b="0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AB694E3-8D87-4F34-AC56-46B162DCD2A3}"/>
              </a:ext>
            </a:extLst>
          </p:cNvPr>
          <p:cNvSpPr txBox="1"/>
          <p:nvPr/>
        </p:nvSpPr>
        <p:spPr>
          <a:xfrm>
            <a:off x="5011990" y="4464047"/>
            <a:ext cx="13656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marL="342900" indent="-342900" algn="just">
              <a:buFont typeface="Wingdings" panose="05000000000000000000" pitchFamily="2" charset="2"/>
              <a:buChar char="ü"/>
              <a:defRPr sz="2000">
                <a:ea typeface="楷体_GB2312" pitchFamily="49" charset="-122"/>
              </a:defRPr>
            </a:lvl1pPr>
          </a:lstStyle>
          <a:p>
            <a:pPr>
              <a:spcBef>
                <a:spcPts val="1200"/>
              </a:spcBef>
            </a:pPr>
            <a:r>
              <a:rPr lang="zh-CN" altLang="en-US" sz="1800" dirty="0"/>
              <a:t>初始化</a:t>
            </a:r>
            <a:endParaRPr lang="en-US" altLang="zh-CN" sz="1800" dirty="0"/>
          </a:p>
        </p:txBody>
      </p:sp>
      <p:sp>
        <p:nvSpPr>
          <p:cNvPr id="10" name="箭头: 右 9">
            <a:extLst>
              <a:ext uri="{FF2B5EF4-FFF2-40B4-BE49-F238E27FC236}">
                <a16:creationId xmlns:a16="http://schemas.microsoft.com/office/drawing/2014/main" id="{067D4F1F-44AE-4BF5-A040-FE3CB5B1276C}"/>
              </a:ext>
            </a:extLst>
          </p:cNvPr>
          <p:cNvSpPr/>
          <p:nvPr/>
        </p:nvSpPr>
        <p:spPr>
          <a:xfrm>
            <a:off x="3168650" y="4522397"/>
            <a:ext cx="1774472" cy="1981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5945230-D2F4-40C2-A8B6-093BAE11E821}"/>
              </a:ext>
            </a:extLst>
          </p:cNvPr>
          <p:cNvSpPr txBox="1"/>
          <p:nvPr/>
        </p:nvSpPr>
        <p:spPr>
          <a:xfrm>
            <a:off x="5067588" y="5906536"/>
            <a:ext cx="377161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marL="342900" indent="-342900" algn="just">
              <a:buFont typeface="Wingdings" panose="05000000000000000000" pitchFamily="2" charset="2"/>
              <a:buChar char="ü"/>
              <a:defRPr sz="2000">
                <a:ea typeface="楷体_GB2312" pitchFamily="49" charset="-122"/>
              </a:defRPr>
            </a:lvl1pPr>
          </a:lstStyle>
          <a:p>
            <a:pPr>
              <a:spcBef>
                <a:spcPts val="1200"/>
              </a:spcBef>
            </a:pPr>
            <a:r>
              <a:rPr lang="zh-CN" altLang="en-US" sz="1800" dirty="0"/>
              <a:t>根据光敏电阻模块输出电压，控制继电器开关</a:t>
            </a:r>
            <a:endParaRPr lang="en-US" altLang="zh-CN" sz="1800" dirty="0"/>
          </a:p>
        </p:txBody>
      </p:sp>
      <p:sp>
        <p:nvSpPr>
          <p:cNvPr id="12" name="箭头: 右 11">
            <a:extLst>
              <a:ext uri="{FF2B5EF4-FFF2-40B4-BE49-F238E27FC236}">
                <a16:creationId xmlns:a16="http://schemas.microsoft.com/office/drawing/2014/main" id="{9FDBB587-D672-4685-9C6E-3CE8F6E40D5A}"/>
              </a:ext>
            </a:extLst>
          </p:cNvPr>
          <p:cNvSpPr/>
          <p:nvPr/>
        </p:nvSpPr>
        <p:spPr>
          <a:xfrm>
            <a:off x="3168651" y="5951822"/>
            <a:ext cx="1774472" cy="1981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箭头: 右 12">
            <a:extLst>
              <a:ext uri="{FF2B5EF4-FFF2-40B4-BE49-F238E27FC236}">
                <a16:creationId xmlns:a16="http://schemas.microsoft.com/office/drawing/2014/main" id="{88FE9F47-5396-435F-9173-55A05B10568F}"/>
              </a:ext>
            </a:extLst>
          </p:cNvPr>
          <p:cNvSpPr/>
          <p:nvPr/>
        </p:nvSpPr>
        <p:spPr>
          <a:xfrm>
            <a:off x="3168650" y="5174536"/>
            <a:ext cx="1774472" cy="1981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119F9AD7-E821-4D33-9AF4-2E834389C744}"/>
              </a:ext>
            </a:extLst>
          </p:cNvPr>
          <p:cNvSpPr txBox="1"/>
          <p:nvPr/>
        </p:nvSpPr>
        <p:spPr>
          <a:xfrm>
            <a:off x="5011990" y="5142704"/>
            <a:ext cx="32176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marL="342900" indent="-342900" algn="just">
              <a:buFont typeface="Wingdings" panose="05000000000000000000" pitchFamily="2" charset="2"/>
              <a:buChar char="ü"/>
              <a:defRPr sz="2000">
                <a:ea typeface="楷体_GB2312" pitchFamily="49" charset="-122"/>
              </a:defRPr>
            </a:lvl1pPr>
          </a:lstStyle>
          <a:p>
            <a:pPr>
              <a:spcBef>
                <a:spcPts val="1200"/>
              </a:spcBef>
            </a:pPr>
            <a:r>
              <a:rPr lang="zh-CN" altLang="en-US" sz="1800" dirty="0"/>
              <a:t>检测光敏电阻模块</a:t>
            </a:r>
            <a:r>
              <a:rPr lang="en-US" altLang="zh-CN" sz="1800" dirty="0"/>
              <a:t>SIG</a:t>
            </a:r>
            <a:r>
              <a:rPr lang="zh-CN" altLang="en-US" sz="1800" dirty="0"/>
              <a:t>电压</a:t>
            </a:r>
            <a:endParaRPr lang="en-US" altLang="zh-CN" sz="1800" dirty="0"/>
          </a:p>
        </p:txBody>
      </p:sp>
    </p:spTree>
    <p:extLst>
      <p:ext uri="{BB962C8B-B14F-4D97-AF65-F5344CB8AC3E}">
        <p14:creationId xmlns:p14="http://schemas.microsoft.com/office/powerpoint/2010/main" val="16205614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940784" y="3244334"/>
            <a:ext cx="326243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6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课程简介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635EF0C3-9119-4408-AD87-54EE1060631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8CE875C-416F-4952-8EDF-2EF5C2C382FC}" type="slidenum">
              <a:rPr lang="zh-CN" altLang="en-US" smtClean="0"/>
              <a:pPr>
                <a:defRPr/>
              </a:pPr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87475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223876" y="1105580"/>
            <a:ext cx="892012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latin typeface="华文新魏" panose="02010800040101010101" pitchFamily="2" charset="-122"/>
                <a:ea typeface="楷体_GB2312"/>
              </a:rPr>
              <a:t>主要授课内容、学时安排</a:t>
            </a:r>
            <a:endParaRPr lang="zh-CN" altLang="en-US" sz="2800" b="1" dirty="0">
              <a:solidFill>
                <a:srgbClr val="FF0000"/>
              </a:solidFill>
              <a:latin typeface="华文新魏" panose="02010800040101010101" pitchFamily="2" charset="-122"/>
              <a:ea typeface="楷体_GB2312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255736" y="308806"/>
            <a:ext cx="263252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b="1" spc="300" dirty="0">
                <a:latin typeface="华文新魏" panose="02010800040101010101" pitchFamily="2" charset="-122"/>
                <a:ea typeface="华文新魏" panose="02010800040101010101" pitchFamily="2" charset="-122"/>
              </a:rPr>
              <a:t>课程简介</a:t>
            </a:r>
          </a:p>
        </p:txBody>
      </p:sp>
      <p:sp>
        <p:nvSpPr>
          <p:cNvPr id="8" name="Text Box 5">
            <a:extLst>
              <a:ext uri="{FF2B5EF4-FFF2-40B4-BE49-F238E27FC236}">
                <a16:creationId xmlns:a16="http://schemas.microsoft.com/office/drawing/2014/main" id="{24371223-27F5-4C0C-A59E-4CD2F2B3AC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3876" y="1822170"/>
            <a:ext cx="5149313" cy="39101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  <a:spcBef>
                <a:spcPts val="600"/>
              </a:spcBef>
              <a:defRPr/>
            </a:pPr>
            <a:r>
              <a:rPr kumimoji="1" lang="en-US" altLang="zh-CN" sz="2400" dirty="0">
                <a:latin typeface="华文宋体" panose="02010600040101010101" pitchFamily="2" charset="-122"/>
                <a:ea typeface="楷体_GB2312"/>
              </a:rPr>
              <a:t>     6 </a:t>
            </a:r>
            <a:r>
              <a:rPr kumimoji="1" lang="zh-CN" altLang="en-US" sz="2400" dirty="0">
                <a:latin typeface="华文宋体" panose="02010600040101010101" pitchFamily="2" charset="-122"/>
                <a:ea typeface="楷体_GB2312"/>
              </a:rPr>
              <a:t>周 </a:t>
            </a:r>
            <a:r>
              <a:rPr kumimoji="1" lang="en-US" altLang="zh-CN" sz="2400" dirty="0">
                <a:latin typeface="华文宋体" panose="02010600040101010101" pitchFamily="2" charset="-122"/>
                <a:ea typeface="楷体_GB2312"/>
              </a:rPr>
              <a:t>6 </a:t>
            </a:r>
            <a:r>
              <a:rPr kumimoji="1" lang="zh-CN" altLang="en-US" sz="2400" dirty="0">
                <a:latin typeface="华文宋体" panose="02010600040101010101" pitchFamily="2" charset="-122"/>
                <a:ea typeface="楷体_GB2312"/>
              </a:rPr>
              <a:t>个实验，</a:t>
            </a:r>
            <a:r>
              <a:rPr kumimoji="1" lang="en-US" altLang="zh-CN" sz="2400" dirty="0">
                <a:latin typeface="华文宋体" panose="02010600040101010101" pitchFamily="2" charset="-122"/>
                <a:ea typeface="楷体_GB2312"/>
              </a:rPr>
              <a:t>18 </a:t>
            </a:r>
            <a:r>
              <a:rPr kumimoji="1" lang="zh-CN" altLang="en-US" sz="2400" dirty="0">
                <a:latin typeface="华文宋体" panose="02010600040101010101" pitchFamily="2" charset="-122"/>
                <a:ea typeface="楷体_GB2312"/>
              </a:rPr>
              <a:t>个学时</a:t>
            </a:r>
            <a:endParaRPr kumimoji="1" lang="en-US" altLang="zh-CN" sz="2400" dirty="0">
              <a:latin typeface="华文宋体" panose="02010600040101010101" pitchFamily="2" charset="-122"/>
              <a:ea typeface="楷体_GB2312"/>
            </a:endParaRPr>
          </a:p>
          <a:p>
            <a:pPr marL="342900" indent="-342900" algn="just">
              <a:lnSpc>
                <a:spcPct val="150000"/>
              </a:lnSpc>
              <a:spcBef>
                <a:spcPts val="1200"/>
              </a:spcBef>
              <a:buFont typeface="Wingdings" panose="05000000000000000000" pitchFamily="2" charset="2"/>
              <a:buChar char="Ø"/>
              <a:defRPr/>
            </a:pPr>
            <a:r>
              <a:rPr kumimoji="1" lang="en-US" altLang="zh-CN" u="sng" dirty="0">
                <a:latin typeface="华文宋体" panose="02010600040101010101" pitchFamily="2" charset="-122"/>
                <a:ea typeface="楷体_GB2312"/>
              </a:rPr>
              <a:t>1. Arduino</a:t>
            </a:r>
            <a:r>
              <a:rPr kumimoji="1" lang="zh-CN" altLang="en-US" u="sng" dirty="0">
                <a:latin typeface="华文宋体" panose="02010600040101010101" pitchFamily="2" charset="-122"/>
                <a:ea typeface="楷体_GB2312"/>
              </a:rPr>
              <a:t>基本功能（</a:t>
            </a:r>
            <a:r>
              <a:rPr kumimoji="1" lang="en-US" altLang="zh-CN" u="sng" dirty="0">
                <a:latin typeface="华文宋体" panose="02010600040101010101" pitchFamily="2" charset="-122"/>
                <a:ea typeface="楷体_GB2312"/>
              </a:rPr>
              <a:t>IDE</a:t>
            </a:r>
            <a:r>
              <a:rPr kumimoji="1" lang="zh-CN" altLang="en-US" u="sng" dirty="0">
                <a:latin typeface="华文宋体" panose="02010600040101010101" pitchFamily="2" charset="-122"/>
                <a:ea typeface="楷体_GB2312"/>
              </a:rPr>
              <a:t>、显示、</a:t>
            </a:r>
            <a:r>
              <a:rPr kumimoji="1" lang="en-US" altLang="zh-CN" u="sng" dirty="0">
                <a:latin typeface="华文宋体" panose="02010600040101010101" pitchFamily="2" charset="-122"/>
                <a:ea typeface="楷体_GB2312"/>
              </a:rPr>
              <a:t>LED</a:t>
            </a:r>
            <a:r>
              <a:rPr kumimoji="1" lang="zh-CN" altLang="en-US" u="sng" dirty="0">
                <a:latin typeface="华文宋体" panose="02010600040101010101" pitchFamily="2" charset="-122"/>
                <a:ea typeface="楷体_GB2312"/>
              </a:rPr>
              <a:t>）</a:t>
            </a:r>
            <a:endParaRPr kumimoji="1" lang="en-US" altLang="zh-CN" u="sng" dirty="0">
              <a:latin typeface="华文宋体" panose="02010600040101010101" pitchFamily="2" charset="-122"/>
              <a:ea typeface="楷体_GB2312"/>
            </a:endParaRPr>
          </a:p>
          <a:p>
            <a:pPr marL="342900" indent="-342900" algn="just">
              <a:lnSpc>
                <a:spcPct val="150000"/>
              </a:lnSpc>
              <a:spcBef>
                <a:spcPts val="1200"/>
              </a:spcBef>
              <a:buFont typeface="Wingdings" panose="05000000000000000000" pitchFamily="2" charset="2"/>
              <a:buChar char="Ø"/>
              <a:defRPr/>
            </a:pPr>
            <a:r>
              <a:rPr kumimoji="1" lang="en-US" altLang="zh-CN" u="sng" dirty="0">
                <a:latin typeface="华文宋体" panose="02010600040101010101" pitchFamily="2" charset="-122"/>
                <a:ea typeface="楷体_GB2312"/>
              </a:rPr>
              <a:t>2. </a:t>
            </a:r>
            <a:r>
              <a:rPr kumimoji="1" lang="zh-CN" altLang="en-US" u="sng" dirty="0">
                <a:latin typeface="华文宋体" panose="02010600040101010101" pitchFamily="2" charset="-122"/>
                <a:ea typeface="楷体_GB2312"/>
              </a:rPr>
              <a:t>电阻、电容传感器（电位器、应变片，声音）</a:t>
            </a:r>
          </a:p>
          <a:p>
            <a:pPr marL="342900" indent="-342900" algn="just">
              <a:lnSpc>
                <a:spcPct val="150000"/>
              </a:lnSpc>
              <a:spcBef>
                <a:spcPts val="1200"/>
              </a:spcBef>
              <a:buFont typeface="Wingdings" panose="05000000000000000000" pitchFamily="2" charset="2"/>
              <a:buChar char="Ø"/>
              <a:defRPr/>
            </a:pPr>
            <a:r>
              <a:rPr kumimoji="1" lang="en-US" altLang="zh-CN" u="sng" dirty="0">
                <a:latin typeface="华文宋体" panose="02010600040101010101" pitchFamily="2" charset="-122"/>
                <a:ea typeface="楷体_GB2312"/>
              </a:rPr>
              <a:t>3. </a:t>
            </a:r>
            <a:r>
              <a:rPr kumimoji="1" lang="zh-CN" altLang="en-US" u="sng" dirty="0">
                <a:latin typeface="华文宋体" panose="02010600040101010101" pitchFamily="2" charset="-122"/>
                <a:ea typeface="楷体_GB2312"/>
              </a:rPr>
              <a:t>磁电、磁敏传感器（继电器、霍尔开关）</a:t>
            </a:r>
            <a:endParaRPr kumimoji="1" lang="en-US" altLang="zh-CN" u="sng" dirty="0">
              <a:latin typeface="华文宋体" panose="02010600040101010101" pitchFamily="2" charset="-122"/>
              <a:ea typeface="楷体_GB2312"/>
            </a:endParaRPr>
          </a:p>
          <a:p>
            <a:pPr marL="342900" indent="-342900" algn="just">
              <a:lnSpc>
                <a:spcPct val="150000"/>
              </a:lnSpc>
              <a:spcBef>
                <a:spcPts val="1200"/>
              </a:spcBef>
              <a:buFont typeface="Wingdings" panose="05000000000000000000" pitchFamily="2" charset="2"/>
              <a:buChar char="Ø"/>
              <a:defRPr/>
            </a:pPr>
            <a:r>
              <a:rPr kumimoji="1" lang="en-US" altLang="zh-CN" u="sng" dirty="0">
                <a:latin typeface="华文宋体" panose="02010600040101010101" pitchFamily="2" charset="-122"/>
                <a:ea typeface="楷体_GB2312"/>
              </a:rPr>
              <a:t>4. </a:t>
            </a:r>
            <a:r>
              <a:rPr kumimoji="1" lang="zh-CN" altLang="en-US" u="sng" dirty="0">
                <a:latin typeface="华文宋体" panose="02010600040101010101" pitchFamily="2" charset="-122"/>
                <a:ea typeface="楷体_GB2312"/>
              </a:rPr>
              <a:t>压电与超声波传感器（超声波传感、蜂鸣器）</a:t>
            </a:r>
            <a:endParaRPr kumimoji="1" lang="en-US" altLang="zh-CN" u="sng" dirty="0">
              <a:latin typeface="华文宋体" panose="02010600040101010101" pitchFamily="2" charset="-122"/>
              <a:ea typeface="楷体_GB2312"/>
            </a:endParaRPr>
          </a:p>
          <a:p>
            <a:pPr marL="342900" indent="-342900" algn="just">
              <a:lnSpc>
                <a:spcPct val="150000"/>
              </a:lnSpc>
              <a:spcBef>
                <a:spcPts val="1200"/>
              </a:spcBef>
              <a:buFont typeface="Wingdings" panose="05000000000000000000" pitchFamily="2" charset="2"/>
              <a:buChar char="Ø"/>
              <a:defRPr/>
            </a:pPr>
            <a:r>
              <a:rPr kumimoji="1" lang="en-US" altLang="zh-CN" b="1" u="sng" dirty="0">
                <a:solidFill>
                  <a:srgbClr val="FF0000"/>
                </a:solidFill>
                <a:latin typeface="华文宋体" panose="02010600040101010101" pitchFamily="2" charset="-122"/>
                <a:ea typeface="楷体_GB2312"/>
              </a:rPr>
              <a:t>5. </a:t>
            </a:r>
            <a:r>
              <a:rPr kumimoji="1" lang="zh-CN" altLang="en-US" b="1" u="sng" dirty="0">
                <a:solidFill>
                  <a:srgbClr val="FF0000"/>
                </a:solidFill>
                <a:latin typeface="华文宋体" panose="02010600040101010101" pitchFamily="2" charset="-122"/>
                <a:ea typeface="楷体_GB2312"/>
              </a:rPr>
              <a:t>光电效应及光电器件 （</a:t>
            </a:r>
            <a:r>
              <a:rPr kumimoji="1" lang="en-US" altLang="zh-CN" b="1" u="sng" dirty="0">
                <a:solidFill>
                  <a:srgbClr val="FF0000"/>
                </a:solidFill>
                <a:latin typeface="华文宋体" panose="02010600040101010101" pitchFamily="2" charset="-122"/>
                <a:ea typeface="楷体_GB2312"/>
              </a:rPr>
              <a:t>U</a:t>
            </a:r>
            <a:r>
              <a:rPr kumimoji="1" lang="zh-CN" altLang="en-US" b="1" u="sng" dirty="0">
                <a:solidFill>
                  <a:srgbClr val="FF0000"/>
                </a:solidFill>
                <a:latin typeface="华文宋体" panose="02010600040101010101" pitchFamily="2" charset="-122"/>
                <a:ea typeface="楷体_GB2312"/>
              </a:rPr>
              <a:t>型光电，光敏电阻</a:t>
            </a:r>
            <a:r>
              <a:rPr kumimoji="1" lang="zh-CN" altLang="en-US" u="sng" dirty="0">
                <a:solidFill>
                  <a:srgbClr val="FF0000"/>
                </a:solidFill>
                <a:latin typeface="华文宋体" panose="02010600040101010101" pitchFamily="2" charset="-122"/>
                <a:ea typeface="楷体_GB2312"/>
              </a:rPr>
              <a:t>）</a:t>
            </a:r>
            <a:endParaRPr kumimoji="1" lang="en-US" altLang="zh-CN" u="sng" dirty="0">
              <a:solidFill>
                <a:srgbClr val="FF0000"/>
              </a:solidFill>
              <a:latin typeface="华文宋体" panose="02010600040101010101" pitchFamily="2" charset="-122"/>
              <a:ea typeface="楷体_GB2312"/>
            </a:endParaRPr>
          </a:p>
          <a:p>
            <a:pPr marL="342900" indent="-342900" algn="just">
              <a:lnSpc>
                <a:spcPct val="150000"/>
              </a:lnSpc>
              <a:spcBef>
                <a:spcPts val="1200"/>
              </a:spcBef>
              <a:buFont typeface="Wingdings" panose="05000000000000000000" pitchFamily="2" charset="2"/>
              <a:buChar char="Ø"/>
              <a:defRPr/>
            </a:pPr>
            <a:r>
              <a:rPr kumimoji="1" lang="en-US" altLang="zh-CN" u="sng" dirty="0">
                <a:latin typeface="华文宋体" panose="02010600040101010101" pitchFamily="2" charset="-122"/>
                <a:ea typeface="楷体_GB2312"/>
              </a:rPr>
              <a:t>6. </a:t>
            </a:r>
            <a:r>
              <a:rPr kumimoji="1" lang="zh-CN" altLang="en-US" u="sng" dirty="0">
                <a:latin typeface="华文宋体" panose="02010600040101010101" pitchFamily="2" charset="-122"/>
                <a:ea typeface="楷体_GB2312"/>
              </a:rPr>
              <a:t>热电式传感器 （温度传感器、大作业）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5558686-7CEA-4703-85F4-EBA611F166F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8CE875C-416F-4952-8EDF-2EF5C2C382FC}" type="slidenum">
              <a:rPr lang="zh-CN" altLang="en-US" smtClean="0"/>
              <a:pPr>
                <a:defRPr/>
              </a:pPr>
              <a:t>3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9C2B5BC-2C35-4833-B8ED-4C77EFDFD2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5473"/>
          <a:stretch/>
        </p:blipFill>
        <p:spPr>
          <a:xfrm>
            <a:off x="5451231" y="1592558"/>
            <a:ext cx="3468893" cy="142704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91F6C42-A2ED-4D59-8DC9-9245D462EC9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6538" r="547"/>
          <a:stretch/>
        </p:blipFill>
        <p:spPr>
          <a:xfrm>
            <a:off x="5668213" y="3709932"/>
            <a:ext cx="3199157" cy="202241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637337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47739" y="2921168"/>
            <a:ext cx="8837676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6000" b="1" dirty="0">
                <a:latin typeface="华文新魏" panose="02010800040101010101" pitchFamily="2" charset="-122"/>
                <a:ea typeface="华文新魏" panose="02010800040101010101" pitchFamily="2" charset="-122"/>
              </a:rPr>
              <a:t>五、光电效应及光电器件 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AEA5A6C9-F20A-4E53-A986-DA5D67796C1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8CE875C-416F-4952-8EDF-2EF5C2C382FC}" type="slidenum">
              <a:rPr lang="zh-CN" altLang="en-US" smtClean="0"/>
              <a:pPr>
                <a:defRPr/>
              </a:pPr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47994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4" descr="See the source image"/>
          <p:cNvSpPr>
            <a:spLocks noChangeAspect="1" noChangeArrowheads="1"/>
          </p:cNvSpPr>
          <p:nvPr/>
        </p:nvSpPr>
        <p:spPr bwMode="auto">
          <a:xfrm>
            <a:off x="-1929258" y="5076761"/>
            <a:ext cx="1928749" cy="1928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0C98E861-BB6C-4968-BAA4-D38398D3B472}"/>
              </a:ext>
            </a:extLst>
          </p:cNvPr>
          <p:cNvSpPr txBox="1">
            <a:spLocks noChangeArrowheads="1"/>
          </p:cNvSpPr>
          <p:nvPr/>
        </p:nvSpPr>
        <p:spPr>
          <a:xfrm>
            <a:off x="952500" y="1772512"/>
            <a:ext cx="7239000" cy="456732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  <a:defRPr/>
            </a:pPr>
            <a:r>
              <a:rPr lang="zh-CN" altLang="en-US" sz="4800" b="1" dirty="0">
                <a:latin typeface="华文新魏" pitchFamily="2" charset="-122"/>
                <a:ea typeface="华文新魏" pitchFamily="2" charset="-122"/>
              </a:rPr>
              <a:t>主要内容：</a:t>
            </a:r>
          </a:p>
          <a:p>
            <a:pPr>
              <a:buFontTx/>
              <a:buNone/>
              <a:defRPr/>
            </a:pPr>
            <a:r>
              <a:rPr lang="zh-CN" altLang="en-US" b="1" dirty="0">
                <a:effectLst>
                  <a:outerShdw blurRad="38100" dist="38100" dir="2700000" algn="tl">
                    <a:srgbClr val="000000"/>
                  </a:outerShdw>
                </a:effectLst>
                <a:latin typeface="楷体_GB2312" pitchFamily="49" charset="-122"/>
                <a:ea typeface="楷体_GB2312" pitchFamily="49" charset="-122"/>
              </a:rPr>
              <a:t>    </a:t>
            </a:r>
          </a:p>
          <a:p>
            <a:pPr>
              <a:lnSpc>
                <a:spcPct val="120000"/>
              </a:lnSpc>
              <a:buNone/>
              <a:defRPr/>
            </a:pPr>
            <a:r>
              <a:rPr lang="en-US" altLang="zh-CN" b="1" u="sng" dirty="0">
                <a:latin typeface="楷体_GB2312" pitchFamily="49" charset="-122"/>
                <a:ea typeface="楷体_GB2312" pitchFamily="49" charset="-122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1.1 </a:t>
            </a:r>
            <a:r>
              <a:rPr lang="zh-CN" altLang="en-US" b="1" u="sng" dirty="0">
                <a:latin typeface="楷体_GB2312" pitchFamily="49" charset="-122"/>
                <a:ea typeface="楷体_GB2312" pitchFamily="49" charset="-122"/>
              </a:rPr>
              <a:t>第四次实验总结</a:t>
            </a:r>
            <a:endParaRPr lang="zh-CN" altLang="en-US" b="1" u="sng" dirty="0">
              <a:ea typeface="楷体_GB2312" pitchFamily="49" charset="-122"/>
            </a:endParaRPr>
          </a:p>
          <a:p>
            <a:pPr>
              <a:lnSpc>
                <a:spcPct val="120000"/>
              </a:lnSpc>
              <a:buFontTx/>
              <a:buNone/>
              <a:defRPr/>
            </a:pPr>
            <a:r>
              <a:rPr lang="en-US" altLang="zh-CN" b="1" u="sng" dirty="0">
                <a:latin typeface="楷体_GB2312" pitchFamily="49" charset="-122"/>
                <a:ea typeface="楷体_GB2312" pitchFamily="49" charset="-122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1.2 </a:t>
            </a:r>
            <a:r>
              <a:rPr lang="en-US" altLang="zh-CN" b="1" u="sng" dirty="0">
                <a:latin typeface="楷体_GB2312" pitchFamily="49" charset="-122"/>
                <a:ea typeface="楷体_GB2312" pitchFamily="49" charset="-122"/>
              </a:rPr>
              <a:t>U</a:t>
            </a:r>
            <a:r>
              <a:rPr lang="zh-CN" altLang="en-US" b="1" u="sng" dirty="0">
                <a:latin typeface="楷体_GB2312" pitchFamily="49" charset="-122"/>
                <a:ea typeface="楷体_GB2312" pitchFamily="49" charset="-122"/>
              </a:rPr>
              <a:t>型光电传感器实验</a:t>
            </a:r>
            <a:endParaRPr lang="zh-CN" altLang="en-US" b="1" u="sng" dirty="0">
              <a:ea typeface="楷体_GB2312" pitchFamily="49" charset="-122"/>
            </a:endParaRPr>
          </a:p>
          <a:p>
            <a:pPr>
              <a:lnSpc>
                <a:spcPct val="120000"/>
              </a:lnSpc>
              <a:buNone/>
              <a:defRPr/>
            </a:pPr>
            <a:r>
              <a:rPr lang="en-US" altLang="zh-CN" b="1" u="sng" dirty="0">
                <a:latin typeface="楷体_GB2312" pitchFamily="49" charset="-122"/>
                <a:ea typeface="楷体_GB2312" pitchFamily="49" charset="-122"/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1.3</a:t>
            </a:r>
            <a:r>
              <a:rPr lang="en-US" altLang="zh-CN" b="1" u="sng" dirty="0">
                <a:latin typeface="楷体_GB2312" pitchFamily="49" charset="-122"/>
                <a:ea typeface="楷体_GB2312" pitchFamily="49" charset="-122"/>
              </a:rPr>
              <a:t> </a:t>
            </a:r>
            <a:r>
              <a:rPr lang="zh-CN" altLang="en-US" b="1" u="sng" dirty="0">
                <a:latin typeface="楷体_GB2312" pitchFamily="49" charset="-122"/>
                <a:ea typeface="楷体_GB2312" pitchFamily="49" charset="-122"/>
              </a:rPr>
              <a:t>光敏电阻实验</a:t>
            </a:r>
            <a:endParaRPr lang="en-US" altLang="zh-CN" b="1" u="sng" dirty="0">
              <a:latin typeface="楷体_GB2312" pitchFamily="49" charset="-122"/>
              <a:ea typeface="楷体_GB2312" pitchFamily="49" charset="-122"/>
            </a:endParaRPr>
          </a:p>
          <a:p>
            <a:pPr>
              <a:lnSpc>
                <a:spcPct val="120000"/>
              </a:lnSpc>
              <a:buNone/>
              <a:defRPr/>
            </a:pPr>
            <a:endParaRPr lang="zh-CN" altLang="en-US" b="1" u="sng" dirty="0"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EFACDACF-BC48-4456-A700-FE6DE37B111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8CE875C-416F-4952-8EDF-2EF5C2C382FC}" type="slidenum">
              <a:rPr lang="zh-CN" altLang="en-US" smtClean="0"/>
              <a:pPr>
                <a:defRPr/>
              </a:pPr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81045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4375AD1D-6A83-48C1-8122-439442996E3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8CE875C-416F-4952-8EDF-2EF5C2C382FC}" type="slidenum">
              <a:rPr lang="zh-CN" altLang="en-US" smtClean="0"/>
              <a:pPr>
                <a:defRPr/>
              </a:pPr>
              <a:t>6</a:t>
            </a:fld>
            <a:endParaRPr lang="zh-CN" altLang="en-US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5F1F2402-71FB-40ED-AD04-0BE6BA12ADF1}"/>
              </a:ext>
            </a:extLst>
          </p:cNvPr>
          <p:cNvSpPr txBox="1">
            <a:spLocks noChangeArrowheads="1"/>
          </p:cNvSpPr>
          <p:nvPr/>
        </p:nvSpPr>
        <p:spPr>
          <a:xfrm>
            <a:off x="249114" y="1341689"/>
            <a:ext cx="8499231" cy="72450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buFontTx/>
              <a:buNone/>
              <a:defRPr/>
            </a:pPr>
            <a:r>
              <a:rPr lang="en-US" altLang="zh-CN" b="1" u="sng" dirty="0">
                <a:latin typeface="楷体_GB2312" pitchFamily="49" charset="-122"/>
                <a:ea typeface="楷体_GB2312" pitchFamily="49" charset="-122"/>
                <a:hlinkClick r:id="rId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1.1</a:t>
            </a:r>
            <a:r>
              <a:rPr lang="en-US" altLang="zh-CN" b="1" u="sng" dirty="0">
                <a:latin typeface="楷体_GB2312" pitchFamily="49" charset="-122"/>
                <a:ea typeface="楷体_GB2312" pitchFamily="49" charset="-122"/>
              </a:rPr>
              <a:t> </a:t>
            </a:r>
            <a:r>
              <a:rPr lang="zh-CN" altLang="en-US" b="1" u="sng" dirty="0">
                <a:latin typeface="楷体_GB2312" pitchFamily="49" charset="-122"/>
                <a:ea typeface="楷体_GB2312" pitchFamily="49" charset="-122"/>
              </a:rPr>
              <a:t>第四次实验总结</a:t>
            </a:r>
            <a:endParaRPr lang="zh-CN" altLang="en-US" b="1" u="sng" dirty="0">
              <a:ea typeface="楷体_GB2312" pitchFamily="49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D6908E1-F321-41A9-B7E5-BC9240702291}"/>
              </a:ext>
            </a:extLst>
          </p:cNvPr>
          <p:cNvSpPr txBox="1"/>
          <p:nvPr/>
        </p:nvSpPr>
        <p:spPr>
          <a:xfrm>
            <a:off x="1198284" y="3263870"/>
            <a:ext cx="81534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rgbClr val="002060"/>
                </a:solidFill>
                <a:ea typeface="楷体_GB2312" pitchFamily="49" charset="-122"/>
              </a:rPr>
              <a:t>非常顺利</a:t>
            </a:r>
            <a:endParaRPr lang="en-US" altLang="zh-CN" sz="2000" b="1" dirty="0">
              <a:solidFill>
                <a:srgbClr val="002060"/>
              </a:solidFill>
              <a:ea typeface="楷体_GB2312" pitchFamily="49" charset="-122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altLang="zh-CN" sz="2000" b="1" dirty="0">
              <a:solidFill>
                <a:srgbClr val="002060"/>
              </a:solidFill>
              <a:ea typeface="楷体_GB2312" pitchFamily="49" charset="-122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rgbClr val="002060"/>
                </a:solidFill>
                <a:ea typeface="楷体_GB2312" pitchFamily="49" charset="-122"/>
              </a:rPr>
              <a:t>同学们做了实验的全部成功、声效突出</a:t>
            </a:r>
            <a:endParaRPr lang="en-US" altLang="zh-CN" sz="2000" b="1" dirty="0">
              <a:solidFill>
                <a:srgbClr val="002060"/>
              </a:solidFill>
              <a:ea typeface="楷体_GB2312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954469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4375AD1D-6A83-48C1-8122-439442996E3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8CE875C-416F-4952-8EDF-2EF5C2C382FC}" type="slidenum">
              <a:rPr lang="zh-CN" altLang="en-US" smtClean="0"/>
              <a:pPr>
                <a:defRPr/>
              </a:pPr>
              <a:t>7</a:t>
            </a:fld>
            <a:endParaRPr lang="zh-CN" altLang="en-US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5F1F2402-71FB-40ED-AD04-0BE6BA12ADF1}"/>
              </a:ext>
            </a:extLst>
          </p:cNvPr>
          <p:cNvSpPr txBox="1">
            <a:spLocks noChangeArrowheads="1"/>
          </p:cNvSpPr>
          <p:nvPr/>
        </p:nvSpPr>
        <p:spPr>
          <a:xfrm>
            <a:off x="249114" y="1341689"/>
            <a:ext cx="8499231" cy="72450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buFontTx/>
              <a:buNone/>
              <a:defRPr/>
            </a:pPr>
            <a:r>
              <a:rPr lang="en-US" altLang="zh-CN" b="1" u="sng" dirty="0">
                <a:latin typeface="楷体_GB2312" pitchFamily="49" charset="-122"/>
                <a:ea typeface="楷体_GB2312" pitchFamily="49" charset="-122"/>
              </a:rPr>
              <a:t>1.2 U</a:t>
            </a:r>
            <a:r>
              <a:rPr lang="zh-CN" altLang="en-US" b="1" u="sng" dirty="0">
                <a:latin typeface="楷体_GB2312" pitchFamily="49" charset="-122"/>
                <a:ea typeface="楷体_GB2312" pitchFamily="49" charset="-122"/>
              </a:rPr>
              <a:t>型光电传感器实验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EFA1195-3F70-4697-8662-B25E6668F019}"/>
              </a:ext>
            </a:extLst>
          </p:cNvPr>
          <p:cNvSpPr txBox="1"/>
          <p:nvPr/>
        </p:nvSpPr>
        <p:spPr>
          <a:xfrm>
            <a:off x="289777" y="2130427"/>
            <a:ext cx="392298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altLang="zh-CN" sz="2000" b="1" dirty="0">
                <a:ea typeface="楷体_GB2312" pitchFamily="49" charset="-122"/>
              </a:rPr>
              <a:t>U</a:t>
            </a:r>
            <a:r>
              <a:rPr lang="zh-CN" altLang="en-US" sz="2000" b="1" dirty="0">
                <a:ea typeface="楷体_GB2312" pitchFamily="49" charset="-122"/>
              </a:rPr>
              <a:t>型光电传感器</a:t>
            </a:r>
            <a:endParaRPr lang="en-US" altLang="zh-CN" sz="2000" dirty="0">
              <a:ea typeface="楷体_GB2312" pitchFamily="49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5273F09-C679-4708-809B-4D013118CF09}"/>
              </a:ext>
            </a:extLst>
          </p:cNvPr>
          <p:cNvSpPr txBox="1"/>
          <p:nvPr/>
        </p:nvSpPr>
        <p:spPr>
          <a:xfrm>
            <a:off x="289777" y="2792644"/>
            <a:ext cx="4523019" cy="2659318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marL="342900" indent="-342900" algn="just">
              <a:buFont typeface="Wingdings" panose="05000000000000000000" pitchFamily="2" charset="2"/>
              <a:buChar char="ü"/>
              <a:defRPr sz="2000">
                <a:ea typeface="楷体_GB2312" pitchFamily="49" charset="-122"/>
              </a:defRPr>
            </a:lvl1pPr>
          </a:lstStyle>
          <a:p>
            <a:pPr>
              <a:lnSpc>
                <a:spcPct val="150000"/>
              </a:lnSpc>
              <a:spcBef>
                <a:spcPts val="1200"/>
              </a:spcBef>
            </a:pPr>
            <a:r>
              <a:rPr lang="en-US" altLang="zh-CN" dirty="0"/>
              <a:t>U</a:t>
            </a:r>
            <a:r>
              <a:rPr lang="zh-CN" altLang="en-US" dirty="0"/>
              <a:t>型光电传感器，是一种对射式光电传感器，包括发射端 和 接收端；</a:t>
            </a:r>
            <a:endParaRPr lang="en-US" altLang="zh-CN" dirty="0"/>
          </a:p>
          <a:p>
            <a:pPr>
              <a:lnSpc>
                <a:spcPct val="150000"/>
              </a:lnSpc>
              <a:spcBef>
                <a:spcPts val="1200"/>
              </a:spcBef>
            </a:pPr>
            <a:r>
              <a:rPr lang="zh-CN" altLang="en-US" b="1" dirty="0">
                <a:solidFill>
                  <a:srgbClr val="FF0000"/>
                </a:solidFill>
              </a:rPr>
              <a:t>发射器发出光线，进入接收器；</a:t>
            </a:r>
            <a:endParaRPr lang="en-US" altLang="zh-CN" b="1" dirty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  <a:spcBef>
                <a:spcPts val="1200"/>
              </a:spcBef>
            </a:pPr>
            <a:r>
              <a:rPr lang="zh-CN" altLang="en-US" dirty="0"/>
              <a:t>如果中间出现遮挡，导致接收器失去光线，即改变传感器输出电平。</a:t>
            </a:r>
            <a:endParaRPr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036A341-C903-41D3-93EB-CF3A2527ED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8501"/>
          <a:stretch/>
        </p:blipFill>
        <p:spPr>
          <a:xfrm>
            <a:off x="5061632" y="2408406"/>
            <a:ext cx="3788481" cy="353519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9FB3CEC1-4378-4778-A6A9-953D05CB1B26}"/>
              </a:ext>
            </a:extLst>
          </p:cNvPr>
          <p:cNvSpPr txBox="1"/>
          <p:nvPr/>
        </p:nvSpPr>
        <p:spPr>
          <a:xfrm>
            <a:off x="5152974" y="1582019"/>
            <a:ext cx="401980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u"/>
            </a:pPr>
            <a:r>
              <a:rPr lang="zh-CN" altLang="en-US" sz="2000" b="1" dirty="0">
                <a:solidFill>
                  <a:srgbClr val="FF0000"/>
                </a:solidFill>
                <a:ea typeface="楷体_GB2312" pitchFamily="49" charset="-122"/>
              </a:rPr>
              <a:t>     比如，电梯进出人的检测</a:t>
            </a:r>
            <a:endParaRPr lang="en-US" altLang="zh-CN" sz="2000" b="1" dirty="0">
              <a:solidFill>
                <a:srgbClr val="FF0000"/>
              </a:solidFill>
              <a:ea typeface="楷体_GB2312" pitchFamily="49" charset="-122"/>
            </a:endParaRPr>
          </a:p>
          <a:p>
            <a:pPr algn="ctr"/>
            <a:endParaRPr lang="en-US" altLang="zh-CN" sz="2000" b="1" dirty="0">
              <a:solidFill>
                <a:srgbClr val="FF0000"/>
              </a:solidFill>
              <a:ea typeface="楷体_GB2312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374223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4375AD1D-6A83-48C1-8122-439442996E3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8CE875C-416F-4952-8EDF-2EF5C2C382FC}" type="slidenum">
              <a:rPr lang="zh-CN" altLang="en-US" smtClean="0"/>
              <a:pPr>
                <a:defRPr/>
              </a:pPr>
              <a:t>8</a:t>
            </a:fld>
            <a:endParaRPr lang="zh-CN" altLang="en-US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5F1F2402-71FB-40ED-AD04-0BE6BA12ADF1}"/>
              </a:ext>
            </a:extLst>
          </p:cNvPr>
          <p:cNvSpPr txBox="1">
            <a:spLocks noChangeArrowheads="1"/>
          </p:cNvSpPr>
          <p:nvPr/>
        </p:nvSpPr>
        <p:spPr>
          <a:xfrm>
            <a:off x="249114" y="1341689"/>
            <a:ext cx="8499231" cy="72450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buFontTx/>
              <a:buNone/>
              <a:defRPr/>
            </a:pPr>
            <a:r>
              <a:rPr lang="en-US" altLang="zh-CN" b="1" u="sng" dirty="0">
                <a:latin typeface="楷体_GB2312" pitchFamily="49" charset="-122"/>
                <a:ea typeface="楷体_GB2312" pitchFamily="49" charset="-122"/>
              </a:rPr>
              <a:t>1.2 U</a:t>
            </a:r>
            <a:r>
              <a:rPr lang="zh-CN" altLang="en-US" b="1" u="sng" dirty="0">
                <a:latin typeface="楷体_GB2312" pitchFamily="49" charset="-122"/>
                <a:ea typeface="楷体_GB2312" pitchFamily="49" charset="-122"/>
              </a:rPr>
              <a:t>型光电传感器实验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EFA1195-3F70-4697-8662-B25E6668F019}"/>
              </a:ext>
            </a:extLst>
          </p:cNvPr>
          <p:cNvSpPr txBox="1"/>
          <p:nvPr/>
        </p:nvSpPr>
        <p:spPr>
          <a:xfrm>
            <a:off x="395655" y="2241117"/>
            <a:ext cx="392298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zh-CN" altLang="en-US" sz="2000" b="1" dirty="0">
                <a:ea typeface="楷体_GB2312" pitchFamily="49" charset="-122"/>
              </a:rPr>
              <a:t>工作原理</a:t>
            </a:r>
            <a:endParaRPr lang="en-US" altLang="zh-CN" sz="2000" b="1" dirty="0">
              <a:ea typeface="楷体_GB2312" pitchFamily="49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E562CE1-A085-464D-9465-D3DBA0276302}"/>
              </a:ext>
            </a:extLst>
          </p:cNvPr>
          <p:cNvSpPr txBox="1"/>
          <p:nvPr/>
        </p:nvSpPr>
        <p:spPr>
          <a:xfrm>
            <a:off x="4318644" y="6430829"/>
            <a:ext cx="17011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000" b="1" dirty="0">
                <a:ea typeface="楷体_GB2312" pitchFamily="49" charset="-122"/>
              </a:rPr>
              <a:t>接线图</a:t>
            </a:r>
            <a:endParaRPr lang="en-US" altLang="zh-CN" sz="2000" b="1" dirty="0">
              <a:ea typeface="楷体_GB2312" pitchFamily="49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FCC29A16-9DA2-4B35-B9F7-50BEE8955F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56" b="6760"/>
          <a:stretch/>
        </p:blipFill>
        <p:spPr>
          <a:xfrm>
            <a:off x="1946492" y="3373741"/>
            <a:ext cx="6168808" cy="305708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349E8BC3-D0B9-423B-8F2E-E6959BD553A4}"/>
              </a:ext>
            </a:extLst>
          </p:cNvPr>
          <p:cNvSpPr txBox="1"/>
          <p:nvPr/>
        </p:nvSpPr>
        <p:spPr>
          <a:xfrm>
            <a:off x="758955" y="2665167"/>
            <a:ext cx="6644168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spcBef>
                <a:spcPts val="1200"/>
              </a:spcBef>
              <a:buFont typeface="Wingdings" panose="05000000000000000000" pitchFamily="2" charset="2"/>
              <a:buChar char="ü"/>
            </a:pPr>
            <a:r>
              <a:rPr lang="zh-CN" altLang="en-US" sz="2000" dirty="0">
                <a:ea typeface="楷体_GB2312" pitchFamily="49" charset="-122"/>
              </a:rPr>
              <a:t>通过光电传感器输出的电平信号，可以用来控制</a:t>
            </a:r>
            <a:r>
              <a:rPr lang="en-US" altLang="zh-CN" sz="2000" dirty="0">
                <a:ea typeface="楷体_GB2312" pitchFamily="49" charset="-122"/>
              </a:rPr>
              <a:t>LED</a:t>
            </a:r>
          </a:p>
          <a:p>
            <a:pPr marL="342900" indent="-342900" algn="just">
              <a:spcBef>
                <a:spcPts val="1200"/>
              </a:spcBef>
              <a:buFont typeface="Wingdings" panose="05000000000000000000" pitchFamily="2" charset="2"/>
              <a:buChar char="ü"/>
            </a:pPr>
            <a:r>
              <a:rPr lang="zh-CN" altLang="en-US" sz="2000" dirty="0">
                <a:ea typeface="楷体_GB2312" pitchFamily="49" charset="-122"/>
              </a:rPr>
              <a:t>亦可以尝试用来计数，用</a:t>
            </a:r>
            <a:r>
              <a:rPr lang="en-US" altLang="zh-CN" sz="2000" dirty="0">
                <a:ea typeface="楷体_GB2312" pitchFamily="49" charset="-122"/>
              </a:rPr>
              <a:t>LCD</a:t>
            </a:r>
            <a:r>
              <a:rPr lang="zh-CN" altLang="en-US" sz="2000" dirty="0">
                <a:ea typeface="楷体_GB2312" pitchFamily="49" charset="-122"/>
              </a:rPr>
              <a:t>显示计数结果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C50B3CA-5B5B-44C3-90D5-2699E24A5216}"/>
              </a:ext>
            </a:extLst>
          </p:cNvPr>
          <p:cNvSpPr txBox="1"/>
          <p:nvPr/>
        </p:nvSpPr>
        <p:spPr>
          <a:xfrm>
            <a:off x="4572000" y="1445769"/>
            <a:ext cx="460568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rgbClr val="FF0000"/>
                </a:solidFill>
                <a:ea typeface="楷体_GB2312" pitchFamily="49" charset="-122"/>
              </a:rPr>
              <a:t>白绿线：信号线，根据是否有阻挡输出</a:t>
            </a:r>
            <a:endParaRPr lang="en-US" altLang="zh-CN" sz="2000" b="1" dirty="0">
              <a:solidFill>
                <a:srgbClr val="FF0000"/>
              </a:solidFill>
              <a:ea typeface="楷体_GB2312" pitchFamily="49" charset="-122"/>
            </a:endParaRPr>
          </a:p>
          <a:p>
            <a:r>
              <a:rPr lang="en-US" altLang="zh-CN" sz="2000" b="1" dirty="0">
                <a:solidFill>
                  <a:srgbClr val="FF0000"/>
                </a:solidFill>
                <a:ea typeface="楷体_GB2312" pitchFamily="49" charset="-122"/>
              </a:rPr>
              <a:t>                  </a:t>
            </a:r>
            <a:r>
              <a:rPr lang="zh-CN" altLang="en-US" sz="2000" b="1" dirty="0">
                <a:solidFill>
                  <a:srgbClr val="FF0000"/>
                </a:solidFill>
                <a:ea typeface="楷体_GB2312" pitchFamily="49" charset="-122"/>
              </a:rPr>
              <a:t>电平信号</a:t>
            </a:r>
            <a:endParaRPr lang="en-US" altLang="zh-CN" sz="2000" b="1" dirty="0">
              <a:solidFill>
                <a:srgbClr val="FF0000"/>
              </a:solidFill>
              <a:ea typeface="楷体_GB2312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02925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CA0E8B57-1612-479C-A817-9751086F1C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835" y="2466302"/>
            <a:ext cx="3294175" cy="4391698"/>
          </a:xfrm>
          <a:prstGeom prst="rect">
            <a:avLst/>
          </a:prstGeom>
        </p:spPr>
      </p:pic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4375AD1D-6A83-48C1-8122-439442996E3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8CE875C-416F-4952-8EDF-2EF5C2C382FC}" type="slidenum">
              <a:rPr lang="zh-CN" altLang="en-US" smtClean="0"/>
              <a:pPr>
                <a:defRPr/>
              </a:pPr>
              <a:t>9</a:t>
            </a:fld>
            <a:endParaRPr lang="zh-CN" altLang="en-US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5F1F2402-71FB-40ED-AD04-0BE6BA12ADF1}"/>
              </a:ext>
            </a:extLst>
          </p:cNvPr>
          <p:cNvSpPr txBox="1">
            <a:spLocks noChangeArrowheads="1"/>
          </p:cNvSpPr>
          <p:nvPr/>
        </p:nvSpPr>
        <p:spPr>
          <a:xfrm>
            <a:off x="249114" y="1341689"/>
            <a:ext cx="8499231" cy="72450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buFontTx/>
              <a:buNone/>
              <a:defRPr/>
            </a:pPr>
            <a:r>
              <a:rPr lang="en-US" altLang="zh-CN" b="1" u="sng" dirty="0">
                <a:latin typeface="楷体_GB2312" pitchFamily="49" charset="-122"/>
                <a:ea typeface="楷体_GB2312" pitchFamily="49" charset="-122"/>
              </a:rPr>
              <a:t>1.2 U</a:t>
            </a:r>
            <a:r>
              <a:rPr lang="zh-CN" altLang="en-US" b="1" u="sng" dirty="0">
                <a:latin typeface="楷体_GB2312" pitchFamily="49" charset="-122"/>
                <a:ea typeface="楷体_GB2312" pitchFamily="49" charset="-122"/>
              </a:rPr>
              <a:t>型光电传感器实验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EFA1195-3F70-4697-8662-B25E6668F019}"/>
              </a:ext>
            </a:extLst>
          </p:cNvPr>
          <p:cNvSpPr txBox="1"/>
          <p:nvPr/>
        </p:nvSpPr>
        <p:spPr>
          <a:xfrm>
            <a:off x="342315" y="2066192"/>
            <a:ext cx="392298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zh-CN" altLang="en-US" sz="2000" b="1" dirty="0">
                <a:ea typeface="楷体_GB2312" pitchFamily="49" charset="-122"/>
              </a:rPr>
              <a:t>代码</a:t>
            </a:r>
            <a:endParaRPr lang="en-US" altLang="zh-CN" sz="2000" b="1" dirty="0">
              <a:ea typeface="楷体_GB2312" pitchFamily="49" charset="-122"/>
            </a:endParaRPr>
          </a:p>
        </p:txBody>
      </p:sp>
      <p:sp>
        <p:nvSpPr>
          <p:cNvPr id="9" name="箭头: 右 8">
            <a:extLst>
              <a:ext uri="{FF2B5EF4-FFF2-40B4-BE49-F238E27FC236}">
                <a16:creationId xmlns:a16="http://schemas.microsoft.com/office/drawing/2014/main" id="{0462BE9C-3E4E-4ABA-9F47-996F2DCB4EE2}"/>
              </a:ext>
            </a:extLst>
          </p:cNvPr>
          <p:cNvSpPr/>
          <p:nvPr/>
        </p:nvSpPr>
        <p:spPr>
          <a:xfrm>
            <a:off x="3674109" y="5100893"/>
            <a:ext cx="2392998" cy="1981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FAEB200-3BC2-4416-827E-104A82B141EE}"/>
              </a:ext>
            </a:extLst>
          </p:cNvPr>
          <p:cNvSpPr txBox="1"/>
          <p:nvPr/>
        </p:nvSpPr>
        <p:spPr>
          <a:xfrm>
            <a:off x="4881233" y="4174749"/>
            <a:ext cx="329417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marL="342900" indent="-342900" algn="just">
              <a:buFont typeface="Wingdings" panose="05000000000000000000" pitchFamily="2" charset="2"/>
              <a:buChar char="ü"/>
              <a:defRPr sz="2000">
                <a:ea typeface="楷体_GB2312" pitchFamily="49" charset="-122"/>
              </a:defRPr>
            </a:lvl1pPr>
          </a:lstStyle>
          <a:p>
            <a:pPr>
              <a:spcBef>
                <a:spcPts val="1200"/>
              </a:spcBef>
            </a:pPr>
            <a:r>
              <a:rPr lang="zh-CN" altLang="en-US" sz="1800" dirty="0"/>
              <a:t>初始化 光电信号 管脚 与 </a:t>
            </a:r>
            <a:r>
              <a:rPr lang="en-US" altLang="zh-CN" sz="1800" dirty="0"/>
              <a:t>LED</a:t>
            </a:r>
            <a:r>
              <a:rPr lang="zh-CN" altLang="en-US" sz="1800" dirty="0"/>
              <a:t>驱动管脚</a:t>
            </a:r>
            <a:endParaRPr lang="en-US" altLang="zh-CN" sz="1800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4ECFE44D-BE6D-4B8D-84A7-78F587617F01}"/>
              </a:ext>
            </a:extLst>
          </p:cNvPr>
          <p:cNvSpPr txBox="1"/>
          <p:nvPr/>
        </p:nvSpPr>
        <p:spPr>
          <a:xfrm>
            <a:off x="4836367" y="5970152"/>
            <a:ext cx="33390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marL="342900" indent="-342900" algn="just">
              <a:buFont typeface="Wingdings" panose="05000000000000000000" pitchFamily="2" charset="2"/>
              <a:buChar char="ü"/>
              <a:defRPr sz="2000">
                <a:ea typeface="楷体_GB2312" pitchFamily="49" charset="-122"/>
              </a:defRPr>
            </a:lvl1pPr>
          </a:lstStyle>
          <a:p>
            <a:pPr>
              <a:spcBef>
                <a:spcPts val="1200"/>
              </a:spcBef>
            </a:pPr>
            <a:r>
              <a:rPr lang="zh-CN" altLang="en-US" sz="1800" dirty="0"/>
              <a:t>根据光电信号 驱动</a:t>
            </a:r>
            <a:r>
              <a:rPr lang="en-US" altLang="zh-CN" sz="1800" dirty="0"/>
              <a:t>LED</a:t>
            </a:r>
          </a:p>
        </p:txBody>
      </p:sp>
      <p:sp>
        <p:nvSpPr>
          <p:cNvPr id="15" name="箭头: 右 14">
            <a:extLst>
              <a:ext uri="{FF2B5EF4-FFF2-40B4-BE49-F238E27FC236}">
                <a16:creationId xmlns:a16="http://schemas.microsoft.com/office/drawing/2014/main" id="{0FB1B10C-DDDA-423B-A4D1-D6B24C51C7BA}"/>
              </a:ext>
            </a:extLst>
          </p:cNvPr>
          <p:cNvSpPr/>
          <p:nvPr/>
        </p:nvSpPr>
        <p:spPr>
          <a:xfrm>
            <a:off x="3362972" y="6052625"/>
            <a:ext cx="1303020" cy="1981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7D732435-D2F9-4429-B78B-97092D3A49D5}"/>
              </a:ext>
            </a:extLst>
          </p:cNvPr>
          <p:cNvSpPr txBox="1"/>
          <p:nvPr/>
        </p:nvSpPr>
        <p:spPr>
          <a:xfrm>
            <a:off x="6187422" y="5026284"/>
            <a:ext cx="21082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marL="342900" indent="-342900" algn="just">
              <a:buFont typeface="Wingdings" panose="05000000000000000000" pitchFamily="2" charset="2"/>
              <a:buChar char="ü"/>
              <a:defRPr sz="2000">
                <a:ea typeface="楷体_GB2312" pitchFamily="49" charset="-122"/>
              </a:defRPr>
            </a:lvl1pPr>
          </a:lstStyle>
          <a:p>
            <a:pPr>
              <a:spcBef>
                <a:spcPts val="1200"/>
              </a:spcBef>
            </a:pPr>
            <a:r>
              <a:rPr lang="zh-CN" altLang="en-US" sz="1800" dirty="0"/>
              <a:t>监测光电信号</a:t>
            </a:r>
            <a:endParaRPr lang="en-US" altLang="zh-CN" sz="1800" dirty="0"/>
          </a:p>
        </p:txBody>
      </p:sp>
      <p:sp>
        <p:nvSpPr>
          <p:cNvPr id="17" name="箭头: 右 16">
            <a:extLst>
              <a:ext uri="{FF2B5EF4-FFF2-40B4-BE49-F238E27FC236}">
                <a16:creationId xmlns:a16="http://schemas.microsoft.com/office/drawing/2014/main" id="{138DE82F-4434-410E-A89B-BBDA3EE88D63}"/>
              </a:ext>
            </a:extLst>
          </p:cNvPr>
          <p:cNvSpPr/>
          <p:nvPr/>
        </p:nvSpPr>
        <p:spPr>
          <a:xfrm>
            <a:off x="3685530" y="4262961"/>
            <a:ext cx="1042570" cy="1981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49DF81F-484F-46DE-BF06-791D5345C6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4559" y="1575354"/>
            <a:ext cx="4163786" cy="2214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6309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报奖20080419 (定稿）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Office报奖20080419 (定稿）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报奖20080419 (定稿）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报奖20080419 (定稿）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报奖20080419 (定稿）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报奖20080419 (定稿）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报奖20080419 (定稿）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报奖20080419 (定稿）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报奖20080419 (定稿）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报奖20080419 (定稿）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报奖20080419 (定稿）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报奖20080419 (定稿）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报奖20080419 (定稿）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10830</TotalTime>
  <Words>499</Words>
  <Application>Microsoft Office PowerPoint</Application>
  <PresentationFormat>全屏显示(4:3)</PresentationFormat>
  <Paragraphs>74</Paragraphs>
  <Slides>12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12</vt:i4>
      </vt:variant>
    </vt:vector>
  </HeadingPairs>
  <TitlesOfParts>
    <vt:vector size="24" baseType="lpstr">
      <vt:lpstr>黑体</vt:lpstr>
      <vt:lpstr>华文宋体</vt:lpstr>
      <vt:lpstr>华文新魏</vt:lpstr>
      <vt:lpstr>楷体_GB2312</vt:lpstr>
      <vt:lpstr>宋体</vt:lpstr>
      <vt:lpstr>Arial</vt:lpstr>
      <vt:lpstr>Calibri</vt:lpstr>
      <vt:lpstr>Calibri Light</vt:lpstr>
      <vt:lpstr>Times New Roman</vt:lpstr>
      <vt:lpstr>Wingdings</vt:lpstr>
      <vt:lpstr>Office 主题</vt:lpstr>
      <vt:lpstr>Office报奖20080419 (定稿）</vt:lpstr>
      <vt:lpstr>传感器原理及应用实验 Principles and Applications of Sensors Experiment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xiaohuihui</dc:creator>
  <cp:lastModifiedBy>zhangrh</cp:lastModifiedBy>
  <cp:revision>801</cp:revision>
  <cp:lastPrinted>2019-08-26T02:01:56Z</cp:lastPrinted>
  <dcterms:created xsi:type="dcterms:W3CDTF">2018-01-26T07:02:37Z</dcterms:created>
  <dcterms:modified xsi:type="dcterms:W3CDTF">2023-06-13T01:49:46Z</dcterms:modified>
</cp:coreProperties>
</file>